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16" r:id="rId2"/>
    <p:sldId id="3764" r:id="rId3"/>
    <p:sldId id="3827" r:id="rId4"/>
    <p:sldId id="3715" r:id="rId5"/>
    <p:sldId id="259" r:id="rId6"/>
    <p:sldId id="3822" r:id="rId7"/>
    <p:sldId id="3823" r:id="rId8"/>
    <p:sldId id="3828" r:id="rId9"/>
    <p:sldId id="3817" r:id="rId10"/>
    <p:sldId id="3805" r:id="rId11"/>
    <p:sldId id="3808" r:id="rId12"/>
    <p:sldId id="3826" r:id="rId13"/>
    <p:sldId id="3825" r:id="rId14"/>
    <p:sldId id="3818" r:id="rId15"/>
    <p:sldId id="3765" r:id="rId16"/>
    <p:sldId id="3810" r:id="rId17"/>
    <p:sldId id="3819" r:id="rId18"/>
    <p:sldId id="3811" r:id="rId19"/>
    <p:sldId id="3820" r:id="rId20"/>
    <p:sldId id="3829" r:id="rId21"/>
    <p:sldId id="3812" r:id="rId22"/>
    <p:sldId id="3821" r:id="rId23"/>
    <p:sldId id="291" r:id="rId24"/>
  </p:sldIdLst>
  <p:sldSz cx="9144000" cy="5143500" type="screen16x9"/>
  <p:notesSz cx="6858000" cy="9144000"/>
  <p:defaultTextStyle>
    <a:defPPr>
      <a:defRPr lang="en-US"/>
    </a:defPPr>
    <a:lvl1pPr marL="0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826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651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477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1303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4129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6954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99780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2606" algn="l" defTabSz="6856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44" userDrawn="1">
          <p15:clr>
            <a:srgbClr val="A4A3A4"/>
          </p15:clr>
        </p15:guide>
        <p15:guide id="2" pos="7681" userDrawn="1">
          <p15:clr>
            <a:srgbClr val="A4A3A4"/>
          </p15:clr>
        </p15:guide>
        <p15:guide id="3" orient="horz" pos="1629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3B412A-6A43-EF49-8A1E-DBDC4A4114DB}" name="Natalia Jelovic" initials="NJ" userId="faf6d4359a903ab3" providerId="Windows Live"/>
  <p188:author id="{65E8F0AF-4852-F2C0-7C4F-126263BDD85C}" name="nikki leonardi" initials="nl" userId="bf8fa5b21d8622c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B8B"/>
    <a:srgbClr val="05AE42"/>
    <a:srgbClr val="0096A3"/>
    <a:srgbClr val="AED24B"/>
    <a:srgbClr val="00D6F2"/>
    <a:srgbClr val="F0F0F0"/>
    <a:srgbClr val="F2F2F2"/>
    <a:srgbClr val="FCFCFC"/>
    <a:srgbClr val="0095A2"/>
    <a:srgbClr val="7A7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2"/>
    <p:restoredTop sz="87580" autoAdjust="0"/>
  </p:normalViewPr>
  <p:slideViewPr>
    <p:cSldViewPr snapToGrid="0" snapToObjects="1" showGuides="1">
      <p:cViewPr varScale="1">
        <p:scale>
          <a:sx n="163" d="100"/>
          <a:sy n="163" d="100"/>
        </p:scale>
        <p:origin x="184" y="1640"/>
      </p:cViewPr>
      <p:guideLst>
        <p:guide orient="horz" pos="4344"/>
        <p:guide pos="7681"/>
        <p:guide orient="horz" pos="16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gregg/ClearlyRated%20Dropbox/Client%20Services/1%20ClearlyRated/Eric%20Speaking/Presentations/2024%20Presentations/Customer%20Briefings/Analysis%20of%20CX%20Data_Oct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gregg/ClearlyRated%20Dropbox/Client%20Services/1%20ClearlyRated/Eric%20Speaking/Presentations/2024%20Presentations/Customer%20Briefings/Analysis%20of%20CX%20Data_Oct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gregg/ClearlyRated%20Dropbox/Client%20Services/1%20ClearlyRated/Eric%20Speaking/Presentations/2024%20Presentations/Customer%20Briefings/Analysis%20of%20CX%20Data_Oct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Accounting</a:t>
            </a:r>
            <a:r>
              <a:rPr lang="en-US" baseline="0" dirty="0"/>
              <a:t> Client NPS Historical Trend</a:t>
            </a:r>
            <a:r>
              <a:rPr lang="en-US" sz="1200" baseline="0" dirty="0"/>
              <a:t> (United States)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Industry Average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B3-E648-8133-22CA61576F90}"/>
                </c:ext>
              </c:extLst>
            </c:dLbl>
            <c:dLbl>
              <c:idx val="1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B3-E648-8133-22CA61576F90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5B3-E648-8133-22CA61576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21</c:v>
                </c:pt>
                <c:pt idx="3">
                  <c:v>31</c:v>
                </c:pt>
                <c:pt idx="4">
                  <c:v>31</c:v>
                </c:pt>
                <c:pt idx="5">
                  <c:v>28</c:v>
                </c:pt>
                <c:pt idx="6">
                  <c:v>18</c:v>
                </c:pt>
                <c:pt idx="7">
                  <c:v>19</c:v>
                </c:pt>
                <c:pt idx="8">
                  <c:v>24</c:v>
                </c:pt>
                <c:pt idx="9">
                  <c:v>23</c:v>
                </c:pt>
                <c:pt idx="10">
                  <c:v>38</c:v>
                </c:pt>
                <c:pt idx="11">
                  <c:v>39</c:v>
                </c:pt>
                <c:pt idx="12">
                  <c:v>41</c:v>
                </c:pt>
                <c:pt idx="13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B3-E648-8133-22CA61576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3439440"/>
        <c:axId val="462549920"/>
      </c:lineChart>
      <c:catAx>
        <c:axId val="46343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49920"/>
        <c:crosses val="autoZero"/>
        <c:auto val="1"/>
        <c:lblAlgn val="ctr"/>
        <c:lblOffset val="100"/>
        <c:noMultiLvlLbl val="0"/>
      </c:catAx>
      <c:valAx>
        <c:axId val="46254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43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% of Clients Who Say Their Primary Firm </a:t>
            </a:r>
            <a:r>
              <a:rPr lang="en-US" sz="1600" i="1" dirty="0"/>
              <a:t>‘Always’ </a:t>
            </a:r>
            <a:r>
              <a:rPr lang="en-US" sz="1600" dirty="0"/>
              <a:t>Delivers…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2999457681321449"/>
          <c:y val="0.16751191409399607"/>
          <c:w val="0.2895231656251171"/>
          <c:h val="0.77098132327529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The firm  ______ delivers high quality, error-free work</c:v>
                </c:pt>
                <c:pt idx="1">
                  <c:v>The firm  ______ has a thorough understanding of my needs</c:v>
                </c:pt>
                <c:pt idx="2">
                  <c:v>The firm ______ delivers within the timeframe they say they will</c:v>
                </c:pt>
                <c:pt idx="3">
                  <c:v>Contacts ______ return calls &amp; emails within 24 hrs</c:v>
                </c:pt>
                <c:pt idx="4">
                  <c:v>The firm’s services are ______ a good value, given the cost</c:v>
                </c:pt>
                <c:pt idx="5">
                  <c:v>The firm is ______ proactive in their approach to helping me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0.73</c:v>
                </c:pt>
                <c:pt idx="1">
                  <c:v>0.71</c:v>
                </c:pt>
                <c:pt idx="2">
                  <c:v>0.7</c:v>
                </c:pt>
                <c:pt idx="3">
                  <c:v>0.68</c:v>
                </c:pt>
                <c:pt idx="4">
                  <c:v>0.62</c:v>
                </c:pt>
                <c:pt idx="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8C-1A46-9A32-BF1C3CB9D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785016816"/>
        <c:axId val="785018528"/>
      </c:barChart>
      <c:catAx>
        <c:axId val="7850168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018528"/>
        <c:crosses val="autoZero"/>
        <c:auto val="1"/>
        <c:lblAlgn val="ctr"/>
        <c:lblOffset val="100"/>
        <c:noMultiLvlLbl val="0"/>
      </c:catAx>
      <c:valAx>
        <c:axId val="785018528"/>
        <c:scaling>
          <c:orientation val="minMax"/>
          <c:min val="0.5"/>
        </c:scaling>
        <c:delete val="1"/>
        <c:axPos val="b"/>
        <c:numFmt formatCode="0%" sourceLinked="1"/>
        <c:majorTickMark val="out"/>
        <c:minorTickMark val="none"/>
        <c:tickLblPos val="nextTo"/>
        <c:crossAx val="78501681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% of Clients Who Say They Experienced The Following</a:t>
            </a:r>
            <a:endParaRPr lang="en-US" sz="1400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2788753413899114"/>
          <c:y val="0.1774375"/>
          <c:w val="0.38822719342014095"/>
          <c:h val="0.737895669291338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Unexpected cost overrun</c:v>
                </c:pt>
                <c:pt idx="1">
                  <c:v>Unanswered call or email</c:v>
                </c:pt>
                <c:pt idx="2">
                  <c:v>Unexpected turnover of contact at firm</c:v>
                </c:pt>
                <c:pt idx="3">
                  <c:v>Issue with firm's technology</c:v>
                </c:pt>
                <c:pt idx="4">
                  <c:v>Service-related issue</c:v>
                </c:pt>
                <c:pt idx="5">
                  <c:v>Firm was acquired or merged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0.28999999999999998</c:v>
                </c:pt>
                <c:pt idx="1">
                  <c:v>0.26</c:v>
                </c:pt>
                <c:pt idx="2">
                  <c:v>0.24</c:v>
                </c:pt>
                <c:pt idx="3">
                  <c:v>0.24</c:v>
                </c:pt>
                <c:pt idx="4">
                  <c:v>0.19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8C-1A46-9A32-BF1C3CB9D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785016816"/>
        <c:axId val="785018528"/>
      </c:barChart>
      <c:catAx>
        <c:axId val="7850168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018528"/>
        <c:crosses val="autoZero"/>
        <c:auto val="1"/>
        <c:lblAlgn val="ctr"/>
        <c:lblOffset val="100"/>
        <c:noMultiLvlLbl val="0"/>
      </c:catAx>
      <c:valAx>
        <c:axId val="7850185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501681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little (10% or less)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of Spend with Primary Acct Firm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8B-D04B-83CF-96DD87CDA6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 (11% - 50%)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of Spend with Primary Acct Firm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8B-D04B-83CF-96DD87CDA6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Majority (51%-99%)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of Spend with Primary Acct Firm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8B-D04B-83CF-96DD87CDA6E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All (100%)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of Spend with Primary Acct Firm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8B-D04B-83CF-96DD87CDA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777063808"/>
        <c:axId val="777071376"/>
      </c:barChart>
      <c:catAx>
        <c:axId val="77706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071376"/>
        <c:crosses val="autoZero"/>
        <c:auto val="1"/>
        <c:lblAlgn val="ctr"/>
        <c:lblOffset val="100"/>
        <c:noMultiLvlLbl val="0"/>
      </c:catAx>
      <c:valAx>
        <c:axId val="7770713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7706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3C-B244-A8DA-596ACC4C7483}"/>
              </c:ext>
            </c:extLst>
          </c:dPt>
          <c:dPt>
            <c:idx val="1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E3C-B244-A8DA-596ACC4C7483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3C-B244-A8DA-596ACC4C7483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E3C-B244-A8DA-596ACC4C74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Excellent</c:v>
                </c:pt>
                <c:pt idx="1">
                  <c:v>Good</c:v>
                </c:pt>
                <c:pt idx="2">
                  <c:v>Fair</c:v>
                </c:pt>
                <c:pt idx="3">
                  <c:v>Poor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0.08</c:v>
                </c:pt>
                <c:pt idx="1">
                  <c:v>0.38</c:v>
                </c:pt>
                <c:pt idx="2">
                  <c:v>0.37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C-B244-A8DA-596ACC4C7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5E-D447-8679-06FAC9822377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5E-D447-8679-06FAC9822377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5E-D447-8679-06FAC9822377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5E-D447-8679-06FAC98223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Getting Better</c:v>
                </c:pt>
                <c:pt idx="1">
                  <c:v>About the same</c:v>
                </c:pt>
                <c:pt idx="2">
                  <c:v>Getting Worse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</c:v>
                </c:pt>
                <c:pt idx="1">
                  <c:v>0.28999999999999998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5E-D447-8679-06FAC9822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Which of the following actions is your organization taking?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7764708596021157"/>
          <c:y val="0.17507116692803559"/>
          <c:w val="0.59245438290900232"/>
          <c:h val="0.751420849748577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Somewhat anticipate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Re-evaluating existing budgets</c:v>
                </c:pt>
                <c:pt idx="1">
                  <c:v>Reducing internal costs</c:v>
                </c:pt>
                <c:pt idx="2">
                  <c:v>Increased focus on cash flow management</c:v>
                </c:pt>
                <c:pt idx="3">
                  <c:v>Investing in technology to improve efficiency</c:v>
                </c:pt>
                <c:pt idx="4">
                  <c:v>Heightened attention to risk and compliance</c:v>
                </c:pt>
                <c:pt idx="5">
                  <c:v>Increased financial modeling</c:v>
                </c:pt>
                <c:pt idx="6">
                  <c:v>Adjusting supply chain strategies</c:v>
                </c:pt>
                <c:pt idx="7">
                  <c:v>More detailed and frequent financial reporting</c:v>
                </c:pt>
                <c:pt idx="8">
                  <c:v>Restructuring or refinancing debt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0.24</c:v>
                </c:pt>
                <c:pt idx="1">
                  <c:v>0.24</c:v>
                </c:pt>
                <c:pt idx="2">
                  <c:v>0.23</c:v>
                </c:pt>
                <c:pt idx="3">
                  <c:v>0.23</c:v>
                </c:pt>
                <c:pt idx="4">
                  <c:v>0.25</c:v>
                </c:pt>
                <c:pt idx="5">
                  <c:v>0.23</c:v>
                </c:pt>
                <c:pt idx="6">
                  <c:v>0.23</c:v>
                </c:pt>
                <c:pt idx="7">
                  <c:v>0.21</c:v>
                </c:pt>
                <c:pt idx="8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7-BE40-85DD-478DDAD73A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Fully anticipate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Re-evaluating existing budgets</c:v>
                </c:pt>
                <c:pt idx="1">
                  <c:v>Reducing internal costs</c:v>
                </c:pt>
                <c:pt idx="2">
                  <c:v>Increased focus on cash flow management</c:v>
                </c:pt>
                <c:pt idx="3">
                  <c:v>Investing in technology to improve efficiency</c:v>
                </c:pt>
                <c:pt idx="4">
                  <c:v>Heightened attention to risk and compliance</c:v>
                </c:pt>
                <c:pt idx="5">
                  <c:v>Increased financial modeling</c:v>
                </c:pt>
                <c:pt idx="6">
                  <c:v>Adjusting supply chain strategies</c:v>
                </c:pt>
                <c:pt idx="7">
                  <c:v>More detailed and frequent financial reporting</c:v>
                </c:pt>
                <c:pt idx="8">
                  <c:v>Restructuring or refinancing debt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0.3</c:v>
                </c:pt>
                <c:pt idx="1">
                  <c:v>0.24</c:v>
                </c:pt>
                <c:pt idx="2">
                  <c:v>0.3</c:v>
                </c:pt>
                <c:pt idx="3">
                  <c:v>0.31</c:v>
                </c:pt>
                <c:pt idx="4">
                  <c:v>0.27</c:v>
                </c:pt>
                <c:pt idx="5">
                  <c:v>0.31</c:v>
                </c:pt>
                <c:pt idx="6">
                  <c:v>0.24</c:v>
                </c:pt>
                <c:pt idx="7">
                  <c:v>0.28999999999999998</c:v>
                </c:pt>
                <c:pt idx="8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D7-BE40-85DD-478DDAD73A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Already happening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Re-evaluating existing budgets</c:v>
                </c:pt>
                <c:pt idx="1">
                  <c:v>Reducing internal costs</c:v>
                </c:pt>
                <c:pt idx="2">
                  <c:v>Increased focus on cash flow management</c:v>
                </c:pt>
                <c:pt idx="3">
                  <c:v>Investing in technology to improve efficiency</c:v>
                </c:pt>
                <c:pt idx="4">
                  <c:v>Heightened attention to risk and compliance</c:v>
                </c:pt>
                <c:pt idx="5">
                  <c:v>Increased financial modeling</c:v>
                </c:pt>
                <c:pt idx="6">
                  <c:v>Adjusting supply chain strategies</c:v>
                </c:pt>
                <c:pt idx="7">
                  <c:v>More detailed and frequent financial reporting</c:v>
                </c:pt>
                <c:pt idx="8">
                  <c:v>Restructuring or refinancing debt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0.35</c:v>
                </c:pt>
                <c:pt idx="1">
                  <c:v>0.41</c:v>
                </c:pt>
                <c:pt idx="2">
                  <c:v>0.35</c:v>
                </c:pt>
                <c:pt idx="3">
                  <c:v>0.28999999999999998</c:v>
                </c:pt>
                <c:pt idx="4">
                  <c:v>0.31</c:v>
                </c:pt>
                <c:pt idx="5">
                  <c:v>0.26</c:v>
                </c:pt>
                <c:pt idx="6">
                  <c:v>0.3</c:v>
                </c:pt>
                <c:pt idx="7">
                  <c:v>0.26</c:v>
                </c:pt>
                <c:pt idx="8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D7-BE40-85DD-478DDAD73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621721968"/>
        <c:axId val="1621705696"/>
      </c:barChart>
      <c:catAx>
        <c:axId val="16217219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705696"/>
        <c:crosses val="autoZero"/>
        <c:auto val="1"/>
        <c:lblAlgn val="ctr"/>
        <c:lblOffset val="100"/>
        <c:noMultiLvlLbl val="0"/>
      </c:catAx>
      <c:valAx>
        <c:axId val="1621705696"/>
        <c:scaling>
          <c:orientation val="minMax"/>
          <c:max val="1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721968"/>
        <c:crosses val="max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80427304702007"/>
          <c:y val="0.11199314030979686"/>
          <c:w val="0.68642004704012549"/>
          <c:h val="6.4002292850926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27-F744-81C2-23239F78282B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27-F744-81C2-23239F78282B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27-F744-81C2-23239F78282B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27-F744-81C2-23239F78282B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0.92</c:v>
                </c:pt>
                <c:pt idx="1">
                  <c:v>7.999999999999996E-2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27-F744-81C2-23239F782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30-1144-AED0-7B9B8DBE508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30-1144-AED0-7B9B8DBE5084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30-1144-AED0-7B9B8DBE5084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30-1144-AED0-7B9B8DBE5084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0.93</c:v>
                </c:pt>
                <c:pt idx="1">
                  <c:v>6.9999999999999951E-2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30-1144-AED0-7B9B8DBE5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D-BE4D-B990-6A88801710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or 2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0.1827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0D-BE4D-B990-6A88801710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0.27089999999999997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0D-BE4D-B990-6A88801710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or more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0.17640000000000003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0D-BE4D-B990-6A8880171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777063808"/>
        <c:axId val="777071376"/>
      </c:barChart>
      <c:catAx>
        <c:axId val="777063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7071376"/>
        <c:crosses val="autoZero"/>
        <c:auto val="1"/>
        <c:lblAlgn val="ctr"/>
        <c:lblOffset val="100"/>
        <c:noMultiLvlLbl val="0"/>
      </c:catAx>
      <c:valAx>
        <c:axId val="7770713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7706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Most Important at</a:t>
            </a:r>
            <a:r>
              <a:rPr lang="en-US" sz="1600" baseline="0" dirty="0"/>
              <a:t> the Beginning of an Engagement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7764708596021157"/>
          <c:y val="0.17507116692803559"/>
          <c:w val="0.59245438290900232"/>
          <c:h val="0.751420849748577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3rd Ranked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Understanding our needs and objectives</c:v>
                </c:pt>
                <c:pt idx="1">
                  <c:v>Clear communication</c:v>
                </c:pt>
                <c:pt idx="2">
                  <c:v>Expectation setting on deliverables and timelines</c:v>
                </c:pt>
                <c:pt idx="3">
                  <c:v>Establishing credibility and trust</c:v>
                </c:pt>
                <c:pt idx="4">
                  <c:v>Establishing confidentiality and security measures</c:v>
                </c:pt>
                <c:pt idx="5">
                  <c:v>Properly allocating resources to get the work done</c:v>
                </c:pt>
                <c:pt idx="6">
                  <c:v>Flexibility and adaptability</c:v>
                </c:pt>
                <c:pt idx="7">
                  <c:v>Properly setting expectations on cost</c:v>
                </c:pt>
                <c:pt idx="8">
                  <c:v>Defining scope and deliverables</c:v>
                </c:pt>
                <c:pt idx="9">
                  <c:v>Regular check-ins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</c:v>
                </c:pt>
                <c:pt idx="1">
                  <c:v>0.13</c:v>
                </c:pt>
                <c:pt idx="2">
                  <c:v>0.15</c:v>
                </c:pt>
                <c:pt idx="3">
                  <c:v>0.06</c:v>
                </c:pt>
                <c:pt idx="4">
                  <c:v>0.11</c:v>
                </c:pt>
                <c:pt idx="5">
                  <c:v>0.08</c:v>
                </c:pt>
                <c:pt idx="6">
                  <c:v>0.1</c:v>
                </c:pt>
                <c:pt idx="7">
                  <c:v>0.09</c:v>
                </c:pt>
                <c:pt idx="8">
                  <c:v>7.0000000000000007E-2</c:v>
                </c:pt>
                <c:pt idx="9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9-1E48-BD53-4DA34AD661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2nd Ranked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Understanding our needs and objectives</c:v>
                </c:pt>
                <c:pt idx="1">
                  <c:v>Clear communication</c:v>
                </c:pt>
                <c:pt idx="2">
                  <c:v>Expectation setting on deliverables and timelines</c:v>
                </c:pt>
                <c:pt idx="3">
                  <c:v>Establishing credibility and trust</c:v>
                </c:pt>
                <c:pt idx="4">
                  <c:v>Establishing confidentiality and security measures</c:v>
                </c:pt>
                <c:pt idx="5">
                  <c:v>Properly allocating resources to get the work done</c:v>
                </c:pt>
                <c:pt idx="6">
                  <c:v>Flexibility and adaptability</c:v>
                </c:pt>
                <c:pt idx="7">
                  <c:v>Properly setting expectations on cost</c:v>
                </c:pt>
                <c:pt idx="8">
                  <c:v>Defining scope and deliverables</c:v>
                </c:pt>
                <c:pt idx="9">
                  <c:v>Regular check-ins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0.15</c:v>
                </c:pt>
                <c:pt idx="1">
                  <c:v>0.1</c:v>
                </c:pt>
                <c:pt idx="2">
                  <c:v>0.12</c:v>
                </c:pt>
                <c:pt idx="3">
                  <c:v>0.12</c:v>
                </c:pt>
                <c:pt idx="4">
                  <c:v>0.09</c:v>
                </c:pt>
                <c:pt idx="5">
                  <c:v>0.13</c:v>
                </c:pt>
                <c:pt idx="6">
                  <c:v>0.11</c:v>
                </c:pt>
                <c:pt idx="7">
                  <c:v>0.09</c:v>
                </c:pt>
                <c:pt idx="8">
                  <c:v>0.05</c:v>
                </c:pt>
                <c:pt idx="9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9-1E48-BD53-4DA34AD661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Top Ranked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Understanding our needs and objectives</c:v>
                </c:pt>
                <c:pt idx="1">
                  <c:v>Clear communication</c:v>
                </c:pt>
                <c:pt idx="2">
                  <c:v>Expectation setting on deliverables and timelines</c:v>
                </c:pt>
                <c:pt idx="3">
                  <c:v>Establishing credibility and trust</c:v>
                </c:pt>
                <c:pt idx="4">
                  <c:v>Establishing confidentiality and security measures</c:v>
                </c:pt>
                <c:pt idx="5">
                  <c:v>Properly allocating resources to get the work done</c:v>
                </c:pt>
                <c:pt idx="6">
                  <c:v>Flexibility and adaptability</c:v>
                </c:pt>
                <c:pt idx="7">
                  <c:v>Properly setting expectations on cost</c:v>
                </c:pt>
                <c:pt idx="8">
                  <c:v>Defining scope and deliverables</c:v>
                </c:pt>
                <c:pt idx="9">
                  <c:v>Regular check-ins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0.26</c:v>
                </c:pt>
                <c:pt idx="1">
                  <c:v>0.14000000000000001</c:v>
                </c:pt>
                <c:pt idx="2">
                  <c:v>0.09</c:v>
                </c:pt>
                <c:pt idx="3">
                  <c:v>0.13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39-1E48-BD53-4DA34AD66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621721968"/>
        <c:axId val="1621705696"/>
      </c:barChart>
      <c:catAx>
        <c:axId val="16217219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705696"/>
        <c:crosses val="autoZero"/>
        <c:auto val="1"/>
        <c:lblAlgn val="ctr"/>
        <c:lblOffset val="100"/>
        <c:noMultiLvlLbl val="0"/>
      </c:catAx>
      <c:valAx>
        <c:axId val="1621705696"/>
        <c:scaling>
          <c:orientation val="minMax"/>
          <c:max val="0.6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721968"/>
        <c:crosses val="max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80427304702007"/>
          <c:y val="0.11199314030979686"/>
          <c:w val="0.68642004704012549"/>
          <c:h val="6.4002292850926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dirty="0"/>
              <a:t>NPS of ClearlyRated Accounting Firms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14386109169739"/>
          <c:y val="0.13118061631184991"/>
          <c:w val="0.64783665255757938"/>
          <c:h val="0.77443156411004177"/>
        </c:manualLayout>
      </c:layout>
      <c:lineChart>
        <c:grouping val="standard"/>
        <c:varyColors val="0"/>
        <c:ser>
          <c:idx val="0"/>
          <c:order val="0"/>
          <c:tx>
            <c:strRef>
              <c:f>CXCharts!$C$3</c:f>
              <c:strCache>
                <c:ptCount val="1"/>
                <c:pt idx="0">
                  <c:v>75th Percentile</c:v>
                </c:pt>
              </c:strCache>
            </c:strRef>
          </c:tx>
          <c:spPr>
            <a:ln w="28575" cap="rnd">
              <a:solidFill>
                <a:srgbClr val="5B822D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CXCharts!$D$2:$J$2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CXCharts!$D$3:$J$3</c:f>
              <c:numCache>
                <c:formatCode>0%</c:formatCode>
                <c:ptCount val="7"/>
                <c:pt idx="0">
                  <c:v>0.8666666666666667</c:v>
                </c:pt>
                <c:pt idx="1">
                  <c:v>0.86443202979515832</c:v>
                </c:pt>
                <c:pt idx="2">
                  <c:v>0.88092770147706656</c:v>
                </c:pt>
                <c:pt idx="3">
                  <c:v>0.88822751322751325</c:v>
                </c:pt>
                <c:pt idx="4">
                  <c:v>0.89433811802232854</c:v>
                </c:pt>
                <c:pt idx="5">
                  <c:v>0.85665478079200763</c:v>
                </c:pt>
                <c:pt idx="6">
                  <c:v>0.85006546216286982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52-9C4F-848D-E84A1EDD13C7}"/>
            </c:ext>
          </c:extLst>
        </c:ser>
        <c:ser>
          <c:idx val="1"/>
          <c:order val="1"/>
          <c:tx>
            <c:strRef>
              <c:f>CXCharts!$C$4</c:f>
              <c:strCache>
                <c:ptCount val="1"/>
                <c:pt idx="0">
                  <c:v>Median</c:v>
                </c:pt>
              </c:strCache>
            </c:strRef>
          </c:tx>
          <c:spPr>
            <a:ln w="571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rgbClr val="AED24B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CXCharts!$D$2:$J$2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CXCharts!$D$4:$J$4</c:f>
              <c:numCache>
                <c:formatCode>0%</c:formatCode>
                <c:ptCount val="7"/>
                <c:pt idx="0">
                  <c:v>0.79372197309417047</c:v>
                </c:pt>
                <c:pt idx="1">
                  <c:v>0.80869565217391304</c:v>
                </c:pt>
                <c:pt idx="2">
                  <c:v>0.82729182695152992</c:v>
                </c:pt>
                <c:pt idx="3">
                  <c:v>0.84413772460871495</c:v>
                </c:pt>
                <c:pt idx="4">
                  <c:v>0.84545454545454546</c:v>
                </c:pt>
                <c:pt idx="5">
                  <c:v>0.81446540880503149</c:v>
                </c:pt>
                <c:pt idx="6">
                  <c:v>0.81818181818181823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52-9C4F-848D-E84A1EDD13C7}"/>
            </c:ext>
          </c:extLst>
        </c:ser>
        <c:ser>
          <c:idx val="2"/>
          <c:order val="2"/>
          <c:tx>
            <c:strRef>
              <c:f>CXCharts!$C$5</c:f>
              <c:strCache>
                <c:ptCount val="1"/>
                <c:pt idx="0">
                  <c:v>25th Percentile</c:v>
                </c:pt>
              </c:strCache>
            </c:strRef>
          </c:tx>
          <c:spPr>
            <a:ln w="28575" cap="rnd">
              <a:solidFill>
                <a:srgbClr val="AE5226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CXCharts!$D$2:$J$2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CXCharts!$D$5:$J$5</c:f>
              <c:numCache>
                <c:formatCode>0%</c:formatCode>
                <c:ptCount val="7"/>
                <c:pt idx="0">
                  <c:v>0.70618556701030921</c:v>
                </c:pt>
                <c:pt idx="1">
                  <c:v>0.72151459008800378</c:v>
                </c:pt>
                <c:pt idx="2">
                  <c:v>0.76702033598585329</c:v>
                </c:pt>
                <c:pt idx="3">
                  <c:v>0.80283984358351446</c:v>
                </c:pt>
                <c:pt idx="4">
                  <c:v>0.79902672755858362</c:v>
                </c:pt>
                <c:pt idx="5">
                  <c:v>0.79445653565484564</c:v>
                </c:pt>
                <c:pt idx="6">
                  <c:v>0.7619162640901771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E52-9C4F-848D-E84A1EDD13C7}"/>
            </c:ext>
          </c:extLst>
        </c:ser>
        <c:ser>
          <c:idx val="3"/>
          <c:order val="3"/>
          <c:tx>
            <c:strRef>
              <c:f>CXCharts!$C$6</c:f>
              <c:strCache>
                <c:ptCount val="1"/>
                <c:pt idx="0">
                  <c:v>Industry Average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7B-FB4A-A494-9B229611C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CXCharts!$D$2:$J$2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CXCharts!$D$6:$J$6</c:f>
              <c:numCache>
                <c:formatCode>0%</c:formatCode>
                <c:ptCount val="7"/>
                <c:pt idx="0">
                  <c:v>0.38</c:v>
                </c:pt>
                <c:pt idx="1">
                  <c:v>0.41</c:v>
                </c:pt>
                <c:pt idx="2">
                  <c:v>0.39</c:v>
                </c:pt>
                <c:pt idx="3">
                  <c:v>0.38</c:v>
                </c:pt>
                <c:pt idx="4">
                  <c:v>0.23</c:v>
                </c:pt>
                <c:pt idx="5">
                  <c:v>0.24</c:v>
                </c:pt>
                <c:pt idx="6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E52-9C4F-848D-E84A1EDD1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8510639"/>
        <c:axId val="578356527"/>
      </c:lineChart>
      <c:catAx>
        <c:axId val="578510639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56527"/>
        <c:crosses val="autoZero"/>
        <c:auto val="1"/>
        <c:lblAlgn val="ctr"/>
        <c:lblOffset val="100"/>
        <c:noMultiLvlLbl val="0"/>
      </c:catAx>
      <c:valAx>
        <c:axId val="578356527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510639"/>
        <c:crosses val="max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62538564258399"/>
          <c:y val="0.27386507242150288"/>
          <c:w val="0.21260268453285447"/>
          <c:h val="0.37538689608243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Adopted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92-C049-B7A3-F0EA916F98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Exploring AI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92-C049-B7A3-F0EA916F98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Early Adoption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92-C049-B7A3-F0EA916F984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Intermediate Adoption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92-C049-B7A3-F0EA916F984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Advanced AI Adoption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92-C049-B7A3-F0EA916F9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777063808"/>
        <c:axId val="777071376"/>
      </c:barChart>
      <c:catAx>
        <c:axId val="777063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7071376"/>
        <c:crosses val="autoZero"/>
        <c:auto val="1"/>
        <c:lblAlgn val="ctr"/>
        <c:lblOffset val="100"/>
        <c:noMultiLvlLbl val="0"/>
      </c:catAx>
      <c:valAx>
        <c:axId val="7770713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7706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Efficiency and speed</c:v>
                </c:pt>
                <c:pt idx="1">
                  <c:v>Responsiveness</c:v>
                </c:pt>
                <c:pt idx="2">
                  <c:v>Overall quality</c:v>
                </c:pt>
                <c:pt idx="3">
                  <c:v>Accessibility and convenience</c:v>
                </c:pt>
                <c:pt idx="4">
                  <c:v>Problem solving / issue resolution</c:v>
                </c:pt>
                <c:pt idx="5">
                  <c:v>Accuracy and data handling</c:v>
                </c:pt>
                <c:pt idx="6">
                  <c:v>Cost of services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0.7</c:v>
                </c:pt>
                <c:pt idx="1">
                  <c:v>0.66</c:v>
                </c:pt>
                <c:pt idx="2">
                  <c:v>0.64</c:v>
                </c:pt>
                <c:pt idx="3">
                  <c:v>0.63</c:v>
                </c:pt>
                <c:pt idx="4">
                  <c:v>0.63</c:v>
                </c:pt>
                <c:pt idx="5">
                  <c:v>0.62</c:v>
                </c:pt>
                <c:pt idx="6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0E-BA47-952B-0E3EB1834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7"/>
        <c:axId val="851164192"/>
        <c:axId val="402694944"/>
      </c:barChart>
      <c:catAx>
        <c:axId val="85116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694944"/>
        <c:crosses val="autoZero"/>
        <c:auto val="1"/>
        <c:lblAlgn val="ctr"/>
        <c:lblOffset val="100"/>
        <c:noMultiLvlLbl val="0"/>
      </c:catAx>
      <c:valAx>
        <c:axId val="4026949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16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/>
              <a:t>% of ClearlyRated Accounting Firms Who Improved NPS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CXCharts!$C$33</c:f>
              <c:strCache>
                <c:ptCount val="1"/>
                <c:pt idx="0">
                  <c:v>% Improving</c:v>
                </c:pt>
              </c:strCache>
            </c:strRef>
          </c:tx>
          <c:spPr>
            <a:ln w="57150" cap="rnd">
              <a:solidFill>
                <a:srgbClr val="AED24B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rgbClr val="AED24B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CXCharts!$D$2:$J$2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CXCharts!$D$33:$J$33</c:f>
              <c:numCache>
                <c:formatCode>0%</c:formatCode>
                <c:ptCount val="7"/>
                <c:pt idx="0">
                  <c:v>0.4</c:v>
                </c:pt>
                <c:pt idx="1">
                  <c:v>0.30188679245283018</c:v>
                </c:pt>
                <c:pt idx="2">
                  <c:v>0.30232558139534882</c:v>
                </c:pt>
                <c:pt idx="3">
                  <c:v>0.4358974358974359</c:v>
                </c:pt>
                <c:pt idx="4">
                  <c:v>0.70833333333333337</c:v>
                </c:pt>
                <c:pt idx="5">
                  <c:v>0.59090909090909094</c:v>
                </c:pt>
                <c:pt idx="6">
                  <c:v>0.35714285714285715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1C-394C-8C83-40E1AAE38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8510639"/>
        <c:axId val="578356527"/>
      </c:lineChart>
      <c:catAx>
        <c:axId val="578510639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56527"/>
        <c:crosses val="autoZero"/>
        <c:auto val="1"/>
        <c:lblAlgn val="ctr"/>
        <c:lblOffset val="100"/>
        <c:noMultiLvlLbl val="0"/>
      </c:catAx>
      <c:valAx>
        <c:axId val="578356527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510639"/>
        <c:crosses val="max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/>
              <a:t>Median Change in Client NPS of ClearlyRated Accounting</a:t>
            </a:r>
            <a:r>
              <a:rPr lang="en-US" sz="1600" baseline="0"/>
              <a:t> Firms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CXCharts!$C$34</c:f>
              <c:strCache>
                <c:ptCount val="1"/>
                <c:pt idx="0">
                  <c:v>Median Change</c:v>
                </c:pt>
              </c:strCache>
            </c:strRef>
          </c:tx>
          <c:spPr>
            <a:solidFill>
              <a:srgbClr val="AED24B"/>
            </a:solidFill>
            <a:ln>
              <a:solidFill>
                <a:srgbClr val="5B822D"/>
              </a:solidFill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CXCharts!$D$2:$J$2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CXCharts!$D$34:$J$34</c:f>
              <c:numCache>
                <c:formatCode>0.0%</c:formatCode>
                <c:ptCount val="7"/>
                <c:pt idx="0">
                  <c:v>-1.1222882074899965E-2</c:v>
                </c:pt>
                <c:pt idx="1">
                  <c:v>-1.6868421664072097E-2</c:v>
                </c:pt>
                <c:pt idx="2">
                  <c:v>-1.7362637362637434E-2</c:v>
                </c:pt>
                <c:pt idx="3">
                  <c:v>6.9930069930079775E-4</c:v>
                </c:pt>
                <c:pt idx="4">
                  <c:v>3.030371148430766E-2</c:v>
                </c:pt>
                <c:pt idx="5">
                  <c:v>2.6415651293983156E-2</c:v>
                </c:pt>
                <c:pt idx="6">
                  <c:v>-5.4847588508635248E-3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C-444F-8697-F72CAFBFB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8510639"/>
        <c:axId val="578356527"/>
      </c:barChart>
      <c:catAx>
        <c:axId val="578510639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56527"/>
        <c:crosses val="autoZero"/>
        <c:auto val="1"/>
        <c:lblAlgn val="ctr"/>
        <c:lblOffset val="100"/>
        <c:noMultiLvlLbl val="0"/>
      </c:catAx>
      <c:valAx>
        <c:axId val="578356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510639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Small, local firm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8-624E-A086-9EBD93EBE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511900960"/>
        <c:axId val="1511898176"/>
      </c:barChart>
      <c:catAx>
        <c:axId val="15119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98176"/>
        <c:crosses val="autoZero"/>
        <c:auto val="1"/>
        <c:lblAlgn val="ctr"/>
        <c:lblOffset val="100"/>
        <c:noMultiLvlLbl val="0"/>
      </c:catAx>
      <c:valAx>
        <c:axId val="1511898176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11900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Mid-sized firm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3-574D-953B-EC46B3697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511900960"/>
        <c:axId val="1511898176"/>
      </c:barChart>
      <c:catAx>
        <c:axId val="15119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98176"/>
        <c:crosses val="autoZero"/>
        <c:auto val="1"/>
        <c:lblAlgn val="ctr"/>
        <c:lblOffset val="100"/>
        <c:noMultiLvlLbl val="0"/>
      </c:catAx>
      <c:valAx>
        <c:axId val="1511898176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11900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Large, national firm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99-9642-A433-935E5D10E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511900960"/>
        <c:axId val="1511898176"/>
      </c:barChart>
      <c:catAx>
        <c:axId val="15119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98176"/>
        <c:crosses val="autoZero"/>
        <c:auto val="1"/>
        <c:lblAlgn val="ctr"/>
        <c:lblOffset val="100"/>
        <c:noMultiLvlLbl val="0"/>
      </c:catAx>
      <c:valAx>
        <c:axId val="1511898176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11900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Big 4 Firm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8-BE43-ADE8-BEADF2FCD2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511900960"/>
        <c:axId val="1511898176"/>
      </c:barChart>
      <c:catAx>
        <c:axId val="15119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98176"/>
        <c:crosses val="autoZero"/>
        <c:auto val="1"/>
        <c:lblAlgn val="ctr"/>
        <c:lblOffset val="100"/>
        <c:noMultiLvlLbl val="0"/>
      </c:catAx>
      <c:valAx>
        <c:axId val="1511898176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11900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NPS by Type</a:t>
            </a:r>
            <a:r>
              <a:rPr lang="en-US" baseline="0" dirty="0"/>
              <a:t> of Relationship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Detractors (0-6)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Day-to-Day Contacts</c:v>
                </c:pt>
                <c:pt idx="1">
                  <c:v>Relationship Lead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C-8A42-93D2-48D2BB5D60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Passives (7-8)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Day-to-Day Contacts</c:v>
                </c:pt>
                <c:pt idx="1">
                  <c:v>Relationship Lead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0.5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C-8A42-93D2-48D2BB5D60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Promoters (9-10)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Day-to-Day Contacts</c:v>
                </c:pt>
                <c:pt idx="1">
                  <c:v>Relationship Lead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0.36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0C-8A42-93D2-48D2BB5D6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917649808"/>
        <c:axId val="917549088"/>
      </c:barChart>
      <c:catAx>
        <c:axId val="91764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7549088"/>
        <c:crosses val="autoZero"/>
        <c:auto val="1"/>
        <c:lblAlgn val="ctr"/>
        <c:lblOffset val="100"/>
        <c:noMultiLvlLbl val="0"/>
      </c:catAx>
      <c:valAx>
        <c:axId val="9175490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764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B7763-F2B1-2142-AC1C-AA6AFEEBFE93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90B8E-FD58-8341-9643-9CC684CDF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59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11144-9462-3142-A3E8-767EA9B0C457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2B1F2-3B54-CB42-94EA-2579E33DB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86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26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51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477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03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129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54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780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06" algn="l" defTabSz="6856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78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A83C0-670F-FD5D-8728-B2AC5F59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BF108-4BF2-AED3-1075-A83CA8B0E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744C1-4F45-01CB-641F-8ED2289BD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D0A4C-2F23-E1E0-E8EE-3634D32E8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4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BAC9-EFD5-4D39-D971-5DA1D5193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B6FF2-C1DC-4D13-C039-7CFAE0483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B1E90-719C-B70B-C95D-B7E0B4F49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10D38-7ACE-AC61-BB77-240E5F214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8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88DAC-A514-8A32-E878-8325BCD2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003FB-602C-6932-F996-5276BD7AD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A8BF1-4CE1-138B-0520-A18219310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A3C6C-5F9C-A05E-50A3-6366CB1FE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5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9EDEC-0036-69CE-8603-CBB14B551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3D1AE2-5879-BC31-B5DF-D557E2531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75C041-006D-59E0-839E-CD7FDE88F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7E697-C3F5-5713-3A1E-3C29AD101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E9F4-0821-3047-F9BC-B766ED9E1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F60C1-111C-DD11-65A6-33CB8250C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683A1-C5A4-0644-64C4-D1AA126DF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61CE7-4B87-EC43-E783-4DF82004C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26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7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60C94-8F7C-F8A1-8537-A023ACDC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E02263-4904-AF3B-328A-B3B7F5837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A11C0B-4ABA-0B30-22C9-36CA9821A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CE1AD-E970-8E71-B4E3-F19CA66E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14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0E412-0BA2-F247-6883-D7E1C1F6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2C1A5-5A4C-4B7E-B01E-CF905EEE9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51A5B-2344-7B48-EF83-7842E16E5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00055-B75C-47AD-4A5B-7954E8AB7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EF422-BAF2-A082-199B-38F3BC9B6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71348-1A80-7E1A-6163-BCF2FB5E1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15575-6B9E-36EC-3778-508150B16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B19C9-BA45-87FB-AB18-B0A6B147F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02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2ACA0-C67B-EF68-2073-7F4214C40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3D4A2-5A8D-652A-0B54-7334B540B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F5895-71D6-1950-A6D0-43F2F3E4D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A9AC7-AEBB-1538-7194-F0AA89A15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7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43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CFFF9-95C6-771F-FC18-64D5DF89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3619C-9801-0323-A930-1A6F284E3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3CBA0-4CEB-3086-6F6C-1816586DF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E5889-8D08-FCC6-825C-CCD472AE1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7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3DB2-018B-2D26-E0F7-F461770D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FD1EC-9E58-13A6-3416-134DB67FE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D3A659-65D5-3516-A805-FA615A903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043A4-9095-7F31-7636-12992918B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4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A6848-66AC-1062-1E00-60A2B292E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9F8F0-D98E-68DA-67D5-20B38665B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8C16CC-E4F5-46A9-1196-5F0A82730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53143-01D1-94D8-7A9A-BC4DCDD54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3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45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2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38" name="Google Shape;13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6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38" name="Google Shape;13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2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08DC9-20C1-EE9D-399E-1E448B43F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0260E-8C08-9C99-3FAE-AB382CFE4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1C7D5-628C-9A7A-AFD8-7A68CCA25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F7D4F-7D4F-8ECE-5040-5E8BC73A6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9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64E82-14D9-0C02-7C2E-5942B9ACA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30C86-2ED7-F061-03A7-E9678B14C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7BA27-C259-AA43-D207-E7C9E6C75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339C1-1AE2-8809-6282-8A68D427F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2.wdp"/><Relationship Id="rId5" Type="http://schemas.openxmlformats.org/officeDocument/2006/relationships/image" Target="../media/image16.png"/><Relationship Id="rId4" Type="http://schemas.microsoft.com/office/2007/relationships/hdphoto" Target="../media/hdphoto1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13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4" Type="http://schemas.microsoft.com/office/2007/relationships/hdphoto" Target="../media/hdphoto14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7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A43757-4A67-58F6-1339-A98579430B5E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4FBFD-7879-9F2C-DAB5-52588072D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2" t="-46"/>
          <a:stretch/>
        </p:blipFill>
        <p:spPr>
          <a:xfrm>
            <a:off x="4702289" y="852748"/>
            <a:ext cx="3304127" cy="326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BBFE7-A8C4-0019-589F-49DA9CA2B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45137" y="526861"/>
            <a:ext cx="3963781" cy="404572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2500A1-A600-AD70-E755-C39089110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234E17-674B-77B3-5FBD-9C7922C84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630450-8786-A3EC-BDE4-CEFF04432A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9780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458637"/>
            <a:ext cx="7928940" cy="646798"/>
          </a:xfrm>
        </p:spPr>
        <p:txBody>
          <a:bodyPr/>
          <a:lstStyle/>
          <a:p>
            <a:r>
              <a:rPr lang="en-US" dirty="0"/>
              <a:t>Click to edit headline 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96A4EC9-9597-CE6D-EAB2-4B8C12EEF2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49" y="1071620"/>
            <a:ext cx="7928939" cy="273844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616911"/>
            <a:ext cx="7928938" cy="3067951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C97F2-54FB-6C65-4595-4171AE440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458637"/>
            <a:ext cx="7928940" cy="646798"/>
          </a:xfrm>
        </p:spPr>
        <p:txBody>
          <a:bodyPr/>
          <a:lstStyle/>
          <a:p>
            <a:r>
              <a:rPr lang="en-US" dirty="0"/>
              <a:t>Click to edit headline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91678" y="1428068"/>
            <a:ext cx="5565910" cy="3067951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43">
            <a:extLst>
              <a:ext uri="{FF2B5EF4-FFF2-40B4-BE49-F238E27FC236}">
                <a16:creationId xmlns:a16="http://schemas.microsoft.com/office/drawing/2014/main" id="{E9E9A5EC-D62E-8764-10BD-44220BCB59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2" y="1428067"/>
            <a:ext cx="1856132" cy="1856132"/>
          </a:xfrm>
          <a:custGeom>
            <a:avLst/>
            <a:gdLst>
              <a:gd name="connsiteX0" fmla="*/ 2012417 w 4024834"/>
              <a:gd name="connsiteY0" fmla="*/ 0 h 4024834"/>
              <a:gd name="connsiteX1" fmla="*/ 4024834 w 4024834"/>
              <a:gd name="connsiteY1" fmla="*/ 2012417 h 4024834"/>
              <a:gd name="connsiteX2" fmla="*/ 2012417 w 4024834"/>
              <a:gd name="connsiteY2" fmla="*/ 4024834 h 4024834"/>
              <a:gd name="connsiteX3" fmla="*/ 0 w 4024834"/>
              <a:gd name="connsiteY3" fmla="*/ 2012417 h 4024834"/>
              <a:gd name="connsiteX4" fmla="*/ 2012417 w 4024834"/>
              <a:gd name="connsiteY4" fmla="*/ 0 h 402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834" h="4024834">
                <a:moveTo>
                  <a:pt x="2012417" y="0"/>
                </a:moveTo>
                <a:cubicBezTo>
                  <a:pt x="3123844" y="0"/>
                  <a:pt x="4024834" y="900990"/>
                  <a:pt x="4024834" y="2012417"/>
                </a:cubicBezTo>
                <a:cubicBezTo>
                  <a:pt x="4024834" y="3123844"/>
                  <a:pt x="3123844" y="4024834"/>
                  <a:pt x="2012417" y="4024834"/>
                </a:cubicBezTo>
                <a:cubicBezTo>
                  <a:pt x="900990" y="4024834"/>
                  <a:pt x="0" y="3123844"/>
                  <a:pt x="0" y="2012417"/>
                </a:cubicBezTo>
                <a:cubicBezTo>
                  <a:pt x="0" y="900990"/>
                  <a:pt x="900990" y="0"/>
                  <a:pt x="2012417" y="0"/>
                </a:cubicBezTo>
                <a:close/>
              </a:path>
            </a:pathLst>
          </a:custGeom>
          <a:noFill/>
          <a:ln w="22225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AE1E1-33BD-5154-738C-B3D5A933889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9747" y="3437132"/>
            <a:ext cx="2213942" cy="169699"/>
          </a:xfrm>
        </p:spPr>
        <p:txBody>
          <a:bodyPr>
            <a:noAutofit/>
          </a:bodyPr>
          <a:lstStyle>
            <a:lvl1pPr algn="ctr">
              <a:defRPr sz="12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EE140BE-4B3E-02B9-8C7E-2D1E1A285E4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9747" y="3655794"/>
            <a:ext cx="2213942" cy="169699"/>
          </a:xfrm>
        </p:spPr>
        <p:txBody>
          <a:bodyPr>
            <a:noAutofit/>
          </a:bodyPr>
          <a:lstStyle>
            <a:lvl1pPr algn="ctr"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7B8B5F9D-FDF6-82CA-761F-1F1CBC231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0112" y="3963020"/>
            <a:ext cx="1213209" cy="56767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44043A-13E7-8825-22F7-EA9555751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84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7936DF3-8C2D-0E68-C94D-E04725EF59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C8FCA-349D-CAA8-EA23-132C37B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82D079-2E1E-223B-B07A-0D953E5E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70C215E3-78C5-25F0-CBB6-ED7C518C5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286" y="1252331"/>
            <a:ext cx="2411091" cy="555785"/>
          </a:xfrm>
          <a:prstGeom prst="rect">
            <a:avLst/>
          </a:prstGeom>
        </p:spPr>
      </p:pic>
      <p:pic>
        <p:nvPicPr>
          <p:cNvPr id="9" name="Picture 8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DDDC8275-C1D6-BEC6-D7F8-AAE4402B4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6455" y="1252331"/>
            <a:ext cx="2411091" cy="555785"/>
          </a:xfrm>
          <a:prstGeom prst="rect">
            <a:avLst/>
          </a:prstGeom>
        </p:spPr>
      </p:pic>
      <p:pic>
        <p:nvPicPr>
          <p:cNvPr id="10" name="Picture 9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5CBB7504-84D0-1445-2F15-D1089AAB4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0263" y="1252331"/>
            <a:ext cx="2411091" cy="555785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421355-5A18-6611-8780-B04B9C0254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5945" y="1436920"/>
            <a:ext cx="1915768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BF0C986-C160-2C4F-D4C4-09629613D4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09572" y="1436920"/>
            <a:ext cx="1915768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5ED590A-5BDA-FDBC-535D-53080D867D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53382" y="1436920"/>
            <a:ext cx="1915768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BC02F62-B0BE-705D-6B26-A4D316F80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35945" y="1904059"/>
            <a:ext cx="1915768" cy="273844"/>
          </a:xfrm>
        </p:spPr>
        <p:txBody>
          <a:bodyPr>
            <a:noAutofit/>
          </a:bodyPr>
          <a:lstStyle>
            <a:lvl1pPr algn="l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E19E5BA-4599-7BF9-AED7-EE86A1F0AF5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19510" y="1904059"/>
            <a:ext cx="1915768" cy="273844"/>
          </a:xfrm>
        </p:spPr>
        <p:txBody>
          <a:bodyPr>
            <a:noAutofit/>
          </a:bodyPr>
          <a:lstStyle>
            <a:lvl1pPr algn="l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85170FE-61A0-13FE-FE10-362D6456039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53380" y="1904059"/>
            <a:ext cx="1915768" cy="273844"/>
          </a:xfrm>
        </p:spPr>
        <p:txBody>
          <a:bodyPr>
            <a:noAutofit/>
          </a:bodyPr>
          <a:lstStyle>
            <a:lvl1pPr algn="l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A9CDD8-8588-8849-5EEF-9227420AA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1E9DCB-4F4B-DA0D-09F8-95E5F5C29B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8169148" y="159476"/>
            <a:ext cx="831441" cy="7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8FCA-349D-CAA8-EA23-132C37B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82D079-2E1E-223B-B07A-0D953E5E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70C215E3-78C5-25F0-CBB6-ED7C518C5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286" y="1252331"/>
            <a:ext cx="2411091" cy="555785"/>
          </a:xfrm>
          <a:prstGeom prst="rect">
            <a:avLst/>
          </a:prstGeom>
        </p:spPr>
      </p:pic>
      <p:pic>
        <p:nvPicPr>
          <p:cNvPr id="9" name="Picture 8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DDDC8275-C1D6-BEC6-D7F8-AAE4402B4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6455" y="1252331"/>
            <a:ext cx="2411091" cy="555785"/>
          </a:xfrm>
          <a:prstGeom prst="rect">
            <a:avLst/>
          </a:prstGeom>
        </p:spPr>
      </p:pic>
      <p:pic>
        <p:nvPicPr>
          <p:cNvPr id="10" name="Picture 9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5CBB7504-84D0-1445-2F15-D1089AAB4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0263" y="1252331"/>
            <a:ext cx="2411091" cy="555785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421355-5A18-6611-8780-B04B9C0254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5945" y="1436920"/>
            <a:ext cx="1915768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BF0C986-C160-2C4F-D4C4-09629613D4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09572" y="1436920"/>
            <a:ext cx="1915768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5ED590A-5BDA-FDBC-535D-53080D867D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53382" y="1436920"/>
            <a:ext cx="1915768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BC02F62-B0BE-705D-6B26-A4D316F80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35945" y="1904059"/>
            <a:ext cx="1915768" cy="273844"/>
          </a:xfrm>
        </p:spPr>
        <p:txBody>
          <a:bodyPr>
            <a:noAutofit/>
          </a:bodyPr>
          <a:lstStyle>
            <a:lvl1pPr algn="l"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E19E5BA-4599-7BF9-AED7-EE86A1F0AF5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19510" y="1904059"/>
            <a:ext cx="1915768" cy="273844"/>
          </a:xfrm>
        </p:spPr>
        <p:txBody>
          <a:bodyPr>
            <a:noAutofit/>
          </a:bodyPr>
          <a:lstStyle>
            <a:lvl1pPr algn="l"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85170FE-61A0-13FE-FE10-362D6456039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53380" y="1904059"/>
            <a:ext cx="1915768" cy="273844"/>
          </a:xfrm>
        </p:spPr>
        <p:txBody>
          <a:bodyPr>
            <a:noAutofit/>
          </a:bodyPr>
          <a:lstStyle>
            <a:lvl1pPr algn="l"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1E9DCB-4F4B-DA0D-09F8-95E5F5C29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169148" y="159476"/>
            <a:ext cx="831441" cy="797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1875F2-53B6-891E-72F2-A4256C2DAA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86EA33BE-FE87-4070-4D49-BB7C72957F31}"/>
              </a:ext>
            </a:extLst>
          </p:cNvPr>
          <p:cNvSpPr/>
          <p:nvPr userDrawn="1"/>
        </p:nvSpPr>
        <p:spPr>
          <a:xfrm>
            <a:off x="4862719" y="1344284"/>
            <a:ext cx="3455908" cy="3317247"/>
          </a:xfrm>
          <a:prstGeom prst="round2Diag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F797417B-5AC1-77C1-DA29-A7FF3E6B3750}"/>
              </a:ext>
            </a:extLst>
          </p:cNvPr>
          <p:cNvSpPr/>
          <p:nvPr userDrawn="1"/>
        </p:nvSpPr>
        <p:spPr>
          <a:xfrm>
            <a:off x="825374" y="1344284"/>
            <a:ext cx="3455908" cy="3317247"/>
          </a:xfrm>
          <a:prstGeom prst="round2Diag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C8FCA-349D-CAA8-EA23-132C37B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82D079-2E1E-223B-B07A-0D953E5E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70C215E3-78C5-25F0-CBB6-ED7C518C5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804" y="1252331"/>
            <a:ext cx="3899321" cy="555785"/>
          </a:xfrm>
          <a:prstGeom prst="rect">
            <a:avLst/>
          </a:prstGeom>
        </p:spPr>
      </p:pic>
      <p:pic>
        <p:nvPicPr>
          <p:cNvPr id="9" name="Picture 8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DDDC8275-C1D6-BEC6-D7F8-AAE4402B4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876" y="1252331"/>
            <a:ext cx="3899321" cy="555785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421355-5A18-6611-8780-B04B9C0254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5945" y="1436920"/>
            <a:ext cx="3158977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BF0C986-C160-2C4F-D4C4-09629613D4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72049" y="1436920"/>
            <a:ext cx="3236007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pic>
        <p:nvPicPr>
          <p:cNvPr id="20" name="Picture 19" descr="A blue and black star and circles&#10;&#10;Description automatically generated">
            <a:extLst>
              <a:ext uri="{FF2B5EF4-FFF2-40B4-BE49-F238E27FC236}">
                <a16:creationId xmlns:a16="http://schemas.microsoft.com/office/drawing/2014/main" id="{A0FC7CDE-392D-DD12-2A55-A51E0E547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54227">
            <a:off x="8344584" y="192297"/>
            <a:ext cx="657247" cy="686458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BC02F62-B0BE-705D-6B26-A4D316F80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33670" y="1904059"/>
            <a:ext cx="3061251" cy="273844"/>
          </a:xfr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E19E5BA-4599-7BF9-AED7-EE86A1F0AF5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68957" y="1904059"/>
            <a:ext cx="3041374" cy="273844"/>
          </a:xfr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D0F353-91AB-D180-E55F-DEC9EA0EE4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8FCA-349D-CAA8-EA23-132C37B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82D079-2E1E-223B-B07A-0D953E5E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421355-5A18-6611-8780-B04B9C0254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5945" y="2362317"/>
            <a:ext cx="3158977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BF0C986-C160-2C4F-D4C4-09629613D4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72049" y="2362317"/>
            <a:ext cx="3236007" cy="273844"/>
          </a:xfrm>
        </p:spPr>
        <p:txBody>
          <a:bodyPr>
            <a:noAutofit/>
          </a:bodyPr>
          <a:lstStyle>
            <a:lvl1pPr algn="ctr">
              <a:defRPr sz="1400" b="1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here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BC02F62-B0BE-705D-6B26-A4D316F80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33669" y="2829456"/>
            <a:ext cx="2971801" cy="273844"/>
          </a:xfr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E19E5BA-4599-7BF9-AED7-EE86A1F0AF5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68957" y="2829456"/>
            <a:ext cx="3041374" cy="273844"/>
          </a:xfr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D0BF858B-3583-27BE-C91B-201DB42BCE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224419" y="1669794"/>
            <a:ext cx="582027" cy="59849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5C27FB2-F147-D0BC-2BC0-8ABA6D7358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37558" y="1669794"/>
            <a:ext cx="582027" cy="59849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CD784B-528A-7115-72FC-64C6B72D3A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8649" y="1071620"/>
            <a:ext cx="7928939" cy="273844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0B47F3-0F4D-0B5A-C349-4B5A48EE37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60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2" y="458637"/>
            <a:ext cx="4649028" cy="64679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9B382-368C-D75B-2F74-C51EA5945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50520">
            <a:off x="5419490" y="954841"/>
            <a:ext cx="3462124" cy="2805118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199468"/>
            <a:ext cx="4599792" cy="3067951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blue and black star and circles&#10;&#10;Description automatically generated">
            <a:extLst>
              <a:ext uri="{FF2B5EF4-FFF2-40B4-BE49-F238E27FC236}">
                <a16:creationId xmlns:a16="http://schemas.microsoft.com/office/drawing/2014/main" id="{768EF312-3D63-15BC-A7F8-5B9072C357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54227">
            <a:off x="5824615" y="1621466"/>
            <a:ext cx="1051756" cy="109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D851D0-7067-860F-968C-D55B22ECA7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3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695CE4-B7D8-2632-054B-62FD5A44C426}"/>
              </a:ext>
            </a:extLst>
          </p:cNvPr>
          <p:cNvSpPr/>
          <p:nvPr userDrawn="1"/>
        </p:nvSpPr>
        <p:spPr>
          <a:xfrm>
            <a:off x="-1" y="0"/>
            <a:ext cx="914042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2" y="458637"/>
            <a:ext cx="4649028" cy="64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199468"/>
            <a:ext cx="4599792" cy="3067951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851D0-7067-860F-968C-D55B22ECA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5" name="Picture 4" descr="A blue dots in a circle&#10;&#10;Description automatically generated">
            <a:extLst>
              <a:ext uri="{FF2B5EF4-FFF2-40B4-BE49-F238E27FC236}">
                <a16:creationId xmlns:a16="http://schemas.microsoft.com/office/drawing/2014/main" id="{3A7877DB-5E0B-8C2A-2568-CE85190E6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48" y="0"/>
            <a:ext cx="2849653" cy="5143500"/>
          </a:xfrm>
          <a:prstGeom prst="rect">
            <a:avLst/>
          </a:prstGeom>
        </p:spPr>
      </p:pic>
      <p:pic>
        <p:nvPicPr>
          <p:cNvPr id="3" name="Picture 2" descr="A blue and black star and circles&#10;&#10;Description automatically generated">
            <a:extLst>
              <a:ext uri="{FF2B5EF4-FFF2-40B4-BE49-F238E27FC236}">
                <a16:creationId xmlns:a16="http://schemas.microsoft.com/office/drawing/2014/main" id="{768EF312-3D63-15BC-A7F8-5B9072C357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9054227">
            <a:off x="6552760" y="473607"/>
            <a:ext cx="1209884" cy="1263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C842F1-D30A-88CD-9AEA-D3068EAE2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rot="1800000">
            <a:off x="6175722" y="3158983"/>
            <a:ext cx="1139252" cy="10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4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2" y="458637"/>
            <a:ext cx="3386758" cy="646798"/>
          </a:xfrm>
        </p:spPr>
        <p:txBody>
          <a:bodyPr/>
          <a:lstStyle/>
          <a:p>
            <a:r>
              <a:rPr lang="en-US" dirty="0"/>
              <a:t>Click to edit headline title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5601739-B648-3F99-F605-E583A387BD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1" y="0"/>
            <a:ext cx="4572000" cy="51435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96A4EC9-9597-CE6D-EAB2-4B8C12EEF2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1151132"/>
            <a:ext cx="3350890" cy="216752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616911"/>
            <a:ext cx="3350890" cy="3067951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BA88A-B893-72C7-7862-5A74A415B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35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2" y="458637"/>
            <a:ext cx="4649028" cy="64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title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5601739-B648-3F99-F605-E583A387BD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4134" y="0"/>
            <a:ext cx="2639867" cy="51435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9B382-368C-D75B-2F74-C51EA5945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800000">
            <a:off x="5321282" y="235900"/>
            <a:ext cx="1139252" cy="1092272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96A4EC9-9597-CE6D-EAB2-4B8C12EEF2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1151132"/>
            <a:ext cx="4599792" cy="216752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616911"/>
            <a:ext cx="4599792" cy="3067951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BA88A-B893-72C7-7862-5A74A415B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A43757-4A67-58F6-1339-A98579430B5E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4FBFD-7879-9F2C-DAB5-52588072D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2" t="-46"/>
          <a:stretch/>
        </p:blipFill>
        <p:spPr>
          <a:xfrm>
            <a:off x="4702289" y="852748"/>
            <a:ext cx="3304127" cy="326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BBFE7-A8C4-0019-589F-49DA9CA2B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228308" y="526861"/>
            <a:ext cx="3597440" cy="404572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2500A1-A600-AD70-E755-C39089110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234E17-674B-77B3-5FBD-9C7922C84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630450-8786-A3EC-BDE4-CEFF04432A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8515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5601739-B648-3F99-F605-E583A387BD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0834" y="458637"/>
            <a:ext cx="3386758" cy="64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96A4EC9-9597-CE6D-EAB2-4B8C12EEF2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70833" y="1151132"/>
            <a:ext cx="3350890" cy="216752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70833" y="1616911"/>
            <a:ext cx="3350890" cy="3067951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418DF-3CA6-3262-935F-D88639CE7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E92310-3A49-EDF3-2DE5-BBD087B25D59}"/>
              </a:ext>
            </a:extLst>
          </p:cNvPr>
          <p:cNvSpPr/>
          <p:nvPr userDrawn="1"/>
        </p:nvSpPr>
        <p:spPr>
          <a:xfrm>
            <a:off x="0" y="0"/>
            <a:ext cx="321056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418DF-3CA6-3262-935F-D88639CE7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949DF-9BBE-3440-DF7D-330CAAEC2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1" t="47550"/>
          <a:stretch/>
        </p:blipFill>
        <p:spPr>
          <a:xfrm>
            <a:off x="0" y="0"/>
            <a:ext cx="2001425" cy="1454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8C217-9ECD-917F-4E4F-41CF1DD1BC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4455" y="445482"/>
            <a:ext cx="1052512" cy="100910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DC25BED-33D4-C86D-15BE-797F1B8BF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542" y="1979070"/>
            <a:ext cx="2653296" cy="12010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title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9A75182-DD63-BF6A-5FB2-2FEC54A92C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4541" y="3433660"/>
            <a:ext cx="2653296" cy="216752"/>
          </a:xfrm>
        </p:spPr>
        <p:txBody>
          <a:bodyPr anchor="ctr">
            <a:noAutofit/>
          </a:bodyPr>
          <a:lstStyle>
            <a:lvl1pPr>
              <a:defRPr sz="1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5173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87E0506D-80C9-4B2A-BF3C-D93CA6F23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38643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2166" y="1950532"/>
            <a:ext cx="5311251" cy="621219"/>
          </a:xfrm>
        </p:spPr>
        <p:txBody>
          <a:bodyPr>
            <a:normAutofit/>
          </a:bodyPr>
          <a:lstStyle>
            <a:lvl1pPr>
              <a:defRPr sz="30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62167" y="2708774"/>
            <a:ext cx="5311250" cy="305266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good place for a sub-header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E2DBA-2E34-A22F-FA6E-DE47AEDF45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F78FE9E6-8342-2971-5F53-98D707D1B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48" y="0"/>
            <a:ext cx="2849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0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87E0506D-80C9-4B2A-BF3C-D93CA6F23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38643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2166" y="1950532"/>
            <a:ext cx="5311251" cy="621219"/>
          </a:xfrm>
        </p:spPr>
        <p:txBody>
          <a:bodyPr>
            <a:norm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62167" y="2708774"/>
            <a:ext cx="5311250" cy="305266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good place for a sub-header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E2DBA-2E34-A22F-FA6E-DE47AEDF45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F78FE9E6-8342-2971-5F53-98D707D1B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48" y="0"/>
            <a:ext cx="2849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34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Screen 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87E0506D-80C9-4B2A-BF3C-D93CA6F23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38643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0" y="0"/>
            <a:ext cx="9147436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2166" y="1950532"/>
            <a:ext cx="5311251" cy="621219"/>
          </a:xfrm>
        </p:spPr>
        <p:txBody>
          <a:bodyPr>
            <a:norm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62167" y="2708774"/>
            <a:ext cx="5311250" cy="305266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good place for a sub-header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E2DBA-2E34-A22F-FA6E-DE47AEDF45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F78FE9E6-8342-2971-5F53-98D707D1B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48" y="0"/>
            <a:ext cx="2849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21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Screen 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87E0506D-80C9-4B2A-BF3C-D93CA6F23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38643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2166" y="1950532"/>
            <a:ext cx="5311251" cy="621219"/>
          </a:xfrm>
        </p:spPr>
        <p:txBody>
          <a:bodyPr>
            <a:norm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62167" y="2708774"/>
            <a:ext cx="5311250" cy="305266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good place for a sub-header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E2DBA-2E34-A22F-FA6E-DE47AEDF45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F78FE9E6-8342-2971-5F53-98D707D1B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48" y="0"/>
            <a:ext cx="2849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6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Screen 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87E0506D-80C9-4B2A-BF3C-D93CA6F23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38643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-12228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2166" y="1950532"/>
            <a:ext cx="5311251" cy="621219"/>
          </a:xfrm>
        </p:spPr>
        <p:txBody>
          <a:bodyPr>
            <a:norm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62167" y="2708774"/>
            <a:ext cx="5311250" cy="305266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good place for a sub-header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E2DBA-2E34-A22F-FA6E-DE47AEDF45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F78FE9E6-8342-2971-5F53-98D707D1B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48" y="0"/>
            <a:ext cx="2849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14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DEF7C6-BDAD-0D4C-9387-3671CAA602D4}"/>
              </a:ext>
            </a:extLst>
          </p:cNvPr>
          <p:cNvSpPr/>
          <p:nvPr userDrawn="1"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61F8D5-6A57-F2FD-DFD0-49A3BFD9F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166" y="1950532"/>
            <a:ext cx="3320749" cy="758240"/>
          </a:xfrm>
        </p:spPr>
        <p:txBody>
          <a:bodyPr>
            <a:norm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B5BCE07-D15F-62BA-EEC1-68854FFAA3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62167" y="3007711"/>
            <a:ext cx="3320748" cy="1212595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good place for a sub-header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5D34E-BF06-DFB3-92A1-4B09261EE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716E8951-26E2-59C7-DFCF-6066D4C5D7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"/>
            <a:ext cx="4571999" cy="514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D0913-C3AA-0F51-B527-E46DCEAF30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6351213">
            <a:off x="23704" y="-28181"/>
            <a:ext cx="1073967" cy="10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6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- H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87E0506D-80C9-4B2A-BF3C-D93CA6F23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" y="0"/>
            <a:ext cx="914042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3572" y="0"/>
            <a:ext cx="9138643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E3C93D-6ACD-D84F-9F74-666DE2461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41" y="4481048"/>
            <a:ext cx="1244521" cy="4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21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B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1902E-CE0F-4991-B097-99186D9CF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" y="0"/>
            <a:ext cx="9140428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-1" y="0"/>
            <a:ext cx="9140429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32095" y="1858069"/>
            <a:ext cx="6687462" cy="92903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Maybe you make a profound statement here.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E3C93D-6ACD-D84F-9F74-666DE2461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41" y="4481048"/>
            <a:ext cx="1244521" cy="4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3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A43757-4A67-58F6-1339-A98579430B5E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4FBFD-7879-9F2C-DAB5-52588072D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2" t="-46"/>
          <a:stretch/>
        </p:blipFill>
        <p:spPr>
          <a:xfrm>
            <a:off x="4702289" y="852748"/>
            <a:ext cx="3304127" cy="326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BBFE7-A8C4-0019-589F-49DA9CA2B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228308" y="748255"/>
            <a:ext cx="3597440" cy="360293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2500A1-A600-AD70-E755-C39089110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234E17-674B-77B3-5FBD-9C7922C84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630450-8786-A3EC-BDE4-CEFF04432A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88295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Law Fi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1902E-CE0F-4991-B097-99186D9C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E3C93D-6ACD-D84F-9F74-666DE2461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41" y="4481048"/>
            <a:ext cx="1244521" cy="4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1902E-CE0F-4991-B097-99186D9C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32095" y="1858069"/>
            <a:ext cx="6687462" cy="92903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Maybe you make a profound statement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6F9F1-3C92-4166-A78D-139B3C8D70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3572" y="0"/>
            <a:ext cx="9144000" cy="5143500"/>
          </a:xfrm>
          <a:prstGeom prst="rect">
            <a:avLst/>
          </a:prstGeom>
          <a:solidFill>
            <a:srgbClr val="009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D6D5E-8CF3-E75C-208E-5023B0069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95" y="1858069"/>
            <a:ext cx="6687462" cy="92903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Maybe you make a profound statement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6311E-2B38-27F5-ED53-7E613D5CBE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80319-764C-124E-D5B4-5AD4A2FED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1" t="47550"/>
          <a:stretch/>
        </p:blipFill>
        <p:spPr>
          <a:xfrm>
            <a:off x="0" y="0"/>
            <a:ext cx="2875085" cy="2089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890FE-08EB-E7C3-1421-D8771F9F9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85030" y="151402"/>
            <a:ext cx="1052512" cy="10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13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A9A851-22CF-4549-AF25-E8A66E5FFF28}"/>
              </a:ext>
            </a:extLst>
          </p:cNvPr>
          <p:cNvSpPr/>
          <p:nvPr userDrawn="1"/>
        </p:nvSpPr>
        <p:spPr>
          <a:xfrm>
            <a:off x="3572" y="0"/>
            <a:ext cx="9144000" cy="5143500"/>
          </a:xfrm>
          <a:prstGeom prst="rect">
            <a:avLst/>
          </a:prstGeom>
          <a:solidFill>
            <a:srgbClr val="009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D6D5E-8CF3-E75C-208E-5023B0069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95" y="655956"/>
            <a:ext cx="6687462" cy="929035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6311E-2B38-27F5-ED53-7E613D5CBE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8A5F7-0B6E-010E-34DB-961384D0D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9440" y="-185064"/>
            <a:ext cx="1231900" cy="118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5BD14-8CE5-0987-1172-39D148BFB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8242231" y="-159664"/>
            <a:ext cx="1231900" cy="1181100"/>
          </a:xfrm>
          <a:prstGeom prst="rect">
            <a:avLst/>
          </a:prstGeom>
        </p:spPr>
      </p:pic>
      <p:sp>
        <p:nvSpPr>
          <p:cNvPr id="9" name="Google Shape;602;p28">
            <a:extLst>
              <a:ext uri="{FF2B5EF4-FFF2-40B4-BE49-F238E27FC236}">
                <a16:creationId xmlns:a16="http://schemas.microsoft.com/office/drawing/2014/main" id="{E1DFBCF0-ECB6-614B-FBCF-F70B58E27ED2}"/>
              </a:ext>
            </a:extLst>
          </p:cNvPr>
          <p:cNvSpPr txBox="1"/>
          <p:nvPr userDrawn="1"/>
        </p:nvSpPr>
        <p:spPr>
          <a:xfrm>
            <a:off x="825963" y="3573711"/>
            <a:ext cx="1994230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Eric Gregg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egregg@clearlyrated.com</a:t>
            </a:r>
            <a:endParaRPr sz="1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linkedin.com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/in/</a:t>
            </a:r>
            <a:r>
              <a:rPr lang="en-US" sz="11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ericgregg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603;p28">
            <a:extLst>
              <a:ext uri="{FF2B5EF4-FFF2-40B4-BE49-F238E27FC236}">
                <a16:creationId xmlns:a16="http://schemas.microsoft.com/office/drawing/2014/main" id="{40DEDBC1-62F0-50A4-F148-52B568480AFD}"/>
              </a:ext>
            </a:extLst>
          </p:cNvPr>
          <p:cNvPicPr preferRelativeResize="0"/>
          <p:nvPr userDrawn="1"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584" y="2018530"/>
            <a:ext cx="1502989" cy="147728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</p:pic>
      <p:pic>
        <p:nvPicPr>
          <p:cNvPr id="11" name="Google Shape;606;p2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1420AEA-C850-5EA6-967C-22CF35A01B45}"/>
              </a:ext>
            </a:extLst>
          </p:cNvPr>
          <p:cNvPicPr preferRelativeResize="0"/>
          <p:nvPr userDrawn="1"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113" y="1893893"/>
            <a:ext cx="1734094" cy="173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07;p28">
            <a:extLst>
              <a:ext uri="{FF2B5EF4-FFF2-40B4-BE49-F238E27FC236}">
                <a16:creationId xmlns:a16="http://schemas.microsoft.com/office/drawing/2014/main" id="{9AC14670-F9E8-5F57-03E0-E515C3A943A9}"/>
              </a:ext>
            </a:extLst>
          </p:cNvPr>
          <p:cNvSpPr txBox="1"/>
          <p:nvPr userDrawn="1"/>
        </p:nvSpPr>
        <p:spPr>
          <a:xfrm>
            <a:off x="3817108" y="3627987"/>
            <a:ext cx="1784103" cy="102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Scan to download your free copy of</a:t>
            </a:r>
            <a:endParaRPr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Inside the Staffing Mindse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dirty="0"/>
          </a:p>
        </p:txBody>
      </p:sp>
      <p:sp>
        <p:nvSpPr>
          <p:cNvPr id="13" name="Google Shape;602;p28">
            <a:extLst>
              <a:ext uri="{FF2B5EF4-FFF2-40B4-BE49-F238E27FC236}">
                <a16:creationId xmlns:a16="http://schemas.microsoft.com/office/drawing/2014/main" id="{07B150CE-01B2-735D-5776-359CE3762075}"/>
              </a:ext>
            </a:extLst>
          </p:cNvPr>
          <p:cNvSpPr txBox="1"/>
          <p:nvPr userDrawn="1"/>
        </p:nvSpPr>
        <p:spPr>
          <a:xfrm>
            <a:off x="6385515" y="3573711"/>
            <a:ext cx="1994230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Eric Gregg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egregg@clearlyrated.com</a:t>
            </a:r>
            <a:endParaRPr sz="1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linkedin.com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/in/</a:t>
            </a:r>
            <a:r>
              <a:rPr lang="en-US" sz="11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ericgregg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603;p28">
            <a:extLst>
              <a:ext uri="{FF2B5EF4-FFF2-40B4-BE49-F238E27FC236}">
                <a16:creationId xmlns:a16="http://schemas.microsoft.com/office/drawing/2014/main" id="{8A39332B-7515-7571-1CE8-3848B771B5AF}"/>
              </a:ext>
            </a:extLst>
          </p:cNvPr>
          <p:cNvPicPr preferRelativeResize="0"/>
          <p:nvPr userDrawn="1"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136" y="2018530"/>
            <a:ext cx="1502989" cy="147728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9998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675940-A873-4F26-8376-5B7C2F5B120A}"/>
              </a:ext>
            </a:extLst>
          </p:cNvPr>
          <p:cNvSpPr/>
          <p:nvPr userDrawn="1"/>
        </p:nvSpPr>
        <p:spPr>
          <a:xfrm>
            <a:off x="0" y="0"/>
            <a:ext cx="382021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B09F4-A755-326C-FF71-75A6A726D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3532DF-6B85-344C-2A0D-B6FB9FB73F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717815"/>
            <a:ext cx="290585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43207-A8CD-CA1D-25E5-0102264E28C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48868" y="799058"/>
            <a:ext cx="4132423" cy="273844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A69C88E-9946-886E-7BCD-2E7EA8715A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48868" y="1344349"/>
            <a:ext cx="4132423" cy="3067951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4221303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675940-A873-4F26-8376-5B7C2F5B120A}"/>
              </a:ext>
            </a:extLst>
          </p:cNvPr>
          <p:cNvSpPr/>
          <p:nvPr userDrawn="1"/>
        </p:nvSpPr>
        <p:spPr>
          <a:xfrm>
            <a:off x="0" y="0"/>
            <a:ext cx="382021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E3C93D-6ACD-D84F-9F74-666DE24618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41" y="4481048"/>
            <a:ext cx="1244521" cy="4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3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07FBE-B46C-412D-A6A2-7C98A71ED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5696" y="614439"/>
            <a:ext cx="4955819" cy="3009617"/>
          </a:xfrm>
        </p:spPr>
        <p:txBody>
          <a:bodyPr/>
          <a:lstStyle>
            <a:lvl1pPr>
              <a:defRPr>
                <a:solidFill>
                  <a:srgbClr val="63636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DCE10A-8F55-4AC9-AB4F-128C017101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31" y="614438"/>
            <a:ext cx="2639867" cy="26402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8F4D3-BAAE-48C1-9D9E-C812CAD1CEC8}"/>
              </a:ext>
            </a:extLst>
          </p:cNvPr>
          <p:cNvSpPr/>
          <p:nvPr userDrawn="1"/>
        </p:nvSpPr>
        <p:spPr>
          <a:xfrm>
            <a:off x="3573" y="4306017"/>
            <a:ext cx="9136857" cy="837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5C0D73-83A5-4840-B1D3-1B096BE2E0BF}"/>
              </a:ext>
            </a:extLst>
          </p:cNvPr>
          <p:cNvSpPr/>
          <p:nvPr userDrawn="1"/>
        </p:nvSpPr>
        <p:spPr>
          <a:xfrm>
            <a:off x="6805406" y="4533282"/>
            <a:ext cx="1944264" cy="357780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r"/>
            <a:r>
              <a:rPr lang="en-US" sz="7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Measure the client experience.</a:t>
            </a:r>
          </a:p>
          <a:p>
            <a:pPr algn="r"/>
            <a:r>
              <a:rPr lang="en-US" sz="7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Build online reputation.</a:t>
            </a:r>
          </a:p>
          <a:p>
            <a:pPr algn="r"/>
            <a:r>
              <a:rPr lang="en-US" sz="7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Differentiate on service quality. </a:t>
            </a:r>
            <a:endParaRPr lang="en-US" sz="70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EAC45D-DD19-3947-B092-42FDFBD1B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475223"/>
            <a:ext cx="1244521" cy="4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85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07FBE-B46C-412D-A6A2-7C98A71ED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5696" y="1296518"/>
            <a:ext cx="4955819" cy="2640211"/>
          </a:xfrm>
        </p:spPr>
        <p:txBody>
          <a:bodyPr/>
          <a:lstStyle>
            <a:lvl1pPr>
              <a:defRPr>
                <a:solidFill>
                  <a:srgbClr val="63636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DCE10A-8F55-4AC9-AB4F-128C017101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31" y="1296519"/>
            <a:ext cx="2639867" cy="23161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8650" y="458637"/>
            <a:ext cx="788670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8F4D3-BAAE-48C1-9D9E-C812CAD1CEC8}"/>
              </a:ext>
            </a:extLst>
          </p:cNvPr>
          <p:cNvSpPr/>
          <p:nvPr userDrawn="1"/>
        </p:nvSpPr>
        <p:spPr>
          <a:xfrm>
            <a:off x="3573" y="4306017"/>
            <a:ext cx="9136857" cy="837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5C0D73-83A5-4840-B1D3-1B096BE2E0BF}"/>
              </a:ext>
            </a:extLst>
          </p:cNvPr>
          <p:cNvSpPr/>
          <p:nvPr userDrawn="1"/>
        </p:nvSpPr>
        <p:spPr>
          <a:xfrm>
            <a:off x="6805406" y="4533282"/>
            <a:ext cx="1944264" cy="357780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r"/>
            <a:r>
              <a:rPr lang="en-US" sz="7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Measure the client experience.</a:t>
            </a:r>
          </a:p>
          <a:p>
            <a:pPr algn="r"/>
            <a:r>
              <a:rPr lang="en-US" sz="7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Build online reputation.</a:t>
            </a:r>
          </a:p>
          <a:p>
            <a:pPr algn="r"/>
            <a:r>
              <a:rPr lang="en-US" sz="7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Differentiate on service quality. </a:t>
            </a:r>
            <a:endParaRPr lang="en-US" sz="70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EAC45D-DD19-3947-B092-42FDFBD1B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475223"/>
            <a:ext cx="1244521" cy="4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29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2"/>
          <p:cNvSpPr txBox="1">
            <a:spLocks noGrp="1"/>
          </p:cNvSpPr>
          <p:nvPr>
            <p:ph type="title"/>
          </p:nvPr>
        </p:nvSpPr>
        <p:spPr>
          <a:xfrm>
            <a:off x="628650" y="359247"/>
            <a:ext cx="7886700" cy="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6363"/>
              </a:buClr>
              <a:buSzPts val="1200"/>
              <a:buNone/>
              <a:defRPr b="0"/>
            </a:lvl1pPr>
            <a:lvl2pPr marL="914400" lvl="1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D9D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540" y="4492139"/>
            <a:ext cx="1244521" cy="423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31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A43757-4A67-58F6-1339-A98579430B5E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4FBFD-7879-9F2C-DAB5-52588072D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2" t="-46"/>
          <a:stretch/>
        </p:blipFill>
        <p:spPr>
          <a:xfrm>
            <a:off x="4702289" y="852748"/>
            <a:ext cx="3304127" cy="326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BBFE7-A8C4-0019-589F-49DA9CA2B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228308" y="829662"/>
            <a:ext cx="3597440" cy="3440117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2500A1-A600-AD70-E755-C39089110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234E17-674B-77B3-5FBD-9C7922C84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630450-8786-A3EC-BDE4-CEFF04432A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8793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A43757-4A67-58F6-1339-A98579430B5E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4FBFD-7879-9F2C-DAB5-52588072D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2" t="-46"/>
          <a:stretch/>
        </p:blipFill>
        <p:spPr>
          <a:xfrm>
            <a:off x="4702289" y="852748"/>
            <a:ext cx="3304127" cy="326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BBFE7-A8C4-0019-589F-49DA9CA2B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267070" y="1133000"/>
            <a:ext cx="3265365" cy="298653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2500A1-A600-AD70-E755-C39089110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234E17-674B-77B3-5FBD-9C7922C84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630450-8786-A3EC-BDE4-CEFF04432A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BF659-436C-D997-8FE1-02697F560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1" t="47550"/>
          <a:stretch/>
        </p:blipFill>
        <p:spPr>
          <a:xfrm flipH="1">
            <a:off x="7142576" y="0"/>
            <a:ext cx="2001425" cy="1454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45A42-8246-87D4-57AD-C050D51B97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7617031" y="445482"/>
            <a:ext cx="1052512" cy="10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F421DA-D810-9139-CC8B-F2E5F23D382C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title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sp>
        <p:nvSpPr>
          <p:cNvPr id="3" name="Picture Placeholder 43">
            <a:extLst>
              <a:ext uri="{FF2B5EF4-FFF2-40B4-BE49-F238E27FC236}">
                <a16:creationId xmlns:a16="http://schemas.microsoft.com/office/drawing/2014/main" id="{99E8EACB-8005-B92D-6F3E-AA595AB1E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3807" y="667617"/>
            <a:ext cx="3808268" cy="3808268"/>
          </a:xfrm>
          <a:custGeom>
            <a:avLst/>
            <a:gdLst>
              <a:gd name="connsiteX0" fmla="*/ 2012417 w 4024834"/>
              <a:gd name="connsiteY0" fmla="*/ 0 h 4024834"/>
              <a:gd name="connsiteX1" fmla="*/ 4024834 w 4024834"/>
              <a:gd name="connsiteY1" fmla="*/ 2012417 h 4024834"/>
              <a:gd name="connsiteX2" fmla="*/ 2012417 w 4024834"/>
              <a:gd name="connsiteY2" fmla="*/ 4024834 h 4024834"/>
              <a:gd name="connsiteX3" fmla="*/ 0 w 4024834"/>
              <a:gd name="connsiteY3" fmla="*/ 2012417 h 4024834"/>
              <a:gd name="connsiteX4" fmla="*/ 2012417 w 4024834"/>
              <a:gd name="connsiteY4" fmla="*/ 0 h 402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834" h="4024834">
                <a:moveTo>
                  <a:pt x="2012417" y="0"/>
                </a:moveTo>
                <a:cubicBezTo>
                  <a:pt x="3123844" y="0"/>
                  <a:pt x="4024834" y="900990"/>
                  <a:pt x="4024834" y="2012417"/>
                </a:cubicBezTo>
                <a:cubicBezTo>
                  <a:pt x="4024834" y="3123844"/>
                  <a:pt x="3123844" y="4024834"/>
                  <a:pt x="2012417" y="4024834"/>
                </a:cubicBezTo>
                <a:cubicBezTo>
                  <a:pt x="900990" y="4024834"/>
                  <a:pt x="0" y="3123844"/>
                  <a:pt x="0" y="2012417"/>
                </a:cubicBezTo>
                <a:cubicBezTo>
                  <a:pt x="0" y="900990"/>
                  <a:pt x="900990" y="0"/>
                  <a:pt x="2012417" y="0"/>
                </a:cubicBezTo>
                <a:close/>
              </a:path>
            </a:pathLst>
          </a:custGeom>
          <a:noFill/>
          <a:ln w="22225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CDC5F-CF46-AB49-3509-F7329B6A4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1" t="47550"/>
          <a:stretch/>
        </p:blipFill>
        <p:spPr>
          <a:xfrm flipH="1">
            <a:off x="7142576" y="0"/>
            <a:ext cx="2001425" cy="1454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7655D-021B-E85F-9D74-F5BEB87F74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617031" y="445482"/>
            <a:ext cx="1052512" cy="100910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6D6A62-34AF-E63D-85B8-69D8DB0235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1C3AC54-B534-BD78-0A20-58855E51A8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26917D3-CF9F-416A-49A8-929EED28BC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1356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70A759-FFA4-190F-39EB-5EE772D13338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headline title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sp>
        <p:nvSpPr>
          <p:cNvPr id="3" name="Picture Placeholder 43">
            <a:extLst>
              <a:ext uri="{FF2B5EF4-FFF2-40B4-BE49-F238E27FC236}">
                <a16:creationId xmlns:a16="http://schemas.microsoft.com/office/drawing/2014/main" id="{99E8EACB-8005-B92D-6F3E-AA595AB1E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3807" y="667617"/>
            <a:ext cx="3808268" cy="3808268"/>
          </a:xfrm>
          <a:custGeom>
            <a:avLst/>
            <a:gdLst>
              <a:gd name="connsiteX0" fmla="*/ 2012417 w 4024834"/>
              <a:gd name="connsiteY0" fmla="*/ 0 h 4024834"/>
              <a:gd name="connsiteX1" fmla="*/ 4024834 w 4024834"/>
              <a:gd name="connsiteY1" fmla="*/ 2012417 h 4024834"/>
              <a:gd name="connsiteX2" fmla="*/ 2012417 w 4024834"/>
              <a:gd name="connsiteY2" fmla="*/ 4024834 h 4024834"/>
              <a:gd name="connsiteX3" fmla="*/ 0 w 4024834"/>
              <a:gd name="connsiteY3" fmla="*/ 2012417 h 4024834"/>
              <a:gd name="connsiteX4" fmla="*/ 2012417 w 4024834"/>
              <a:gd name="connsiteY4" fmla="*/ 0 h 402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834" h="4024834">
                <a:moveTo>
                  <a:pt x="2012417" y="0"/>
                </a:moveTo>
                <a:cubicBezTo>
                  <a:pt x="3123844" y="0"/>
                  <a:pt x="4024834" y="900990"/>
                  <a:pt x="4024834" y="2012417"/>
                </a:cubicBezTo>
                <a:cubicBezTo>
                  <a:pt x="4024834" y="3123844"/>
                  <a:pt x="3123844" y="4024834"/>
                  <a:pt x="2012417" y="4024834"/>
                </a:cubicBezTo>
                <a:cubicBezTo>
                  <a:pt x="900990" y="4024834"/>
                  <a:pt x="0" y="3123844"/>
                  <a:pt x="0" y="2012417"/>
                </a:cubicBezTo>
                <a:cubicBezTo>
                  <a:pt x="0" y="900990"/>
                  <a:pt x="900990" y="0"/>
                  <a:pt x="2012417" y="0"/>
                </a:cubicBezTo>
                <a:close/>
              </a:path>
            </a:pathLst>
          </a:custGeom>
          <a:noFill/>
          <a:ln w="22225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CDC5F-CF46-AB49-3509-F7329B6A4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1" t="47550"/>
          <a:stretch/>
        </p:blipFill>
        <p:spPr>
          <a:xfrm flipH="1">
            <a:off x="7142576" y="0"/>
            <a:ext cx="2001425" cy="1454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7655D-021B-E85F-9D74-F5BEB87F74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617031" y="445482"/>
            <a:ext cx="1052512" cy="100910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2BD480-0E31-0AF9-2BD9-687A7C541F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21CC6B7-DB2C-4227-E203-29F39BC489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CDE62D6-BC64-CFD9-4AD0-5631E4BFDF8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4569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587E3DD3-9ABD-910E-91C1-F1BF5E294D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38643" cy="51434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7FD14D-4724-0948-94D4-384D8D838D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sz="2080" dirty="0">
              <a:solidFill>
                <a:schemeClr val="accent2">
                  <a:lumMod val="75000"/>
                </a:schemeClr>
              </a:solidFill>
              <a:latin typeface="Lato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0A759-FFA4-190F-39EB-5EE772D13338}"/>
              </a:ext>
            </a:extLst>
          </p:cNvPr>
          <p:cNvSpPr/>
          <p:nvPr userDrawn="1"/>
        </p:nvSpPr>
        <p:spPr>
          <a:xfrm>
            <a:off x="0" y="4783016"/>
            <a:ext cx="9144000" cy="3604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2E34-73E2-E27C-DFAC-3B7D3385E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1199"/>
            <a:ext cx="3808268" cy="170786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headline title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F8E6217-9827-C76A-0C84-B1A387D5B3B4}"/>
              </a:ext>
            </a:extLst>
          </p:cNvPr>
          <p:cNvSpPr/>
          <p:nvPr userDrawn="1"/>
        </p:nvSpPr>
        <p:spPr>
          <a:xfrm>
            <a:off x="628651" y="335168"/>
            <a:ext cx="1740175" cy="591660"/>
          </a:xfrm>
          <a:custGeom>
            <a:avLst/>
            <a:gdLst/>
            <a:ahLst/>
            <a:cxnLst/>
            <a:rect l="l" t="t" r="r" b="b"/>
            <a:pathLst>
              <a:path w="3024658" h="1028384">
                <a:moveTo>
                  <a:pt x="0" y="0"/>
                </a:moveTo>
                <a:lnTo>
                  <a:pt x="3024658" y="0"/>
                </a:lnTo>
                <a:lnTo>
                  <a:pt x="3024658" y="1028384"/>
                </a:lnTo>
                <a:lnTo>
                  <a:pt x="0" y="1028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208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CDC5F-CF46-AB49-3509-F7329B6A4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1" t="47550"/>
          <a:stretch/>
        </p:blipFill>
        <p:spPr>
          <a:xfrm flipH="1">
            <a:off x="5605432" y="0"/>
            <a:ext cx="3538568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7655D-021B-E85F-9D74-F5BEB87F74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7076489" y="335168"/>
            <a:ext cx="1538189" cy="147475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2BD480-0E31-0AF9-2BD9-687A7C541F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3854870"/>
            <a:ext cx="4599792" cy="2167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Presenter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21CC6B7-DB2C-4227-E203-29F39BC489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892639"/>
            <a:ext cx="1998663" cy="200385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CDE62D6-BC64-CFD9-4AD0-5631E4BFDF8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3397670"/>
            <a:ext cx="4599792" cy="216752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2078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5F-1EC8-6F76-DF04-8DFBCD1C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2" y="458637"/>
            <a:ext cx="4649028" cy="646798"/>
          </a:xfrm>
        </p:spPr>
        <p:txBody>
          <a:bodyPr/>
          <a:lstStyle/>
          <a:p>
            <a:r>
              <a:rPr lang="en-US" dirty="0"/>
              <a:t>Click to edit headline title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5601739-B648-3F99-F605-E583A387BD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4134" y="0"/>
            <a:ext cx="2639867" cy="51435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A blue and black star and circles&#10;&#10;Description automatically generated">
            <a:extLst>
              <a:ext uri="{FF2B5EF4-FFF2-40B4-BE49-F238E27FC236}">
                <a16:creationId xmlns:a16="http://schemas.microsoft.com/office/drawing/2014/main" id="{6579B382-368C-D75B-2F74-C51EA5945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600000">
            <a:off x="5396948" y="214811"/>
            <a:ext cx="979004" cy="102251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96A4EC9-9597-CE6D-EAB2-4B8C12EEF2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1071620"/>
            <a:ext cx="4599792" cy="216752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2F4A76-6418-C242-8A01-34DEDDE8C1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616911"/>
            <a:ext cx="4599792" cy="3067951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760E1-62C1-673E-41AC-FA9232A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848235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6EE65B-38C7-F626-312D-9EE4CB0873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41" y="4740672"/>
            <a:ext cx="928095" cy="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8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58637"/>
            <a:ext cx="788670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34281" tIns="17140" rIns="34281" bIns="17140" rtlCol="0">
            <a:normAutofit/>
          </a:bodyPr>
          <a:lstStyle/>
          <a:p>
            <a:pPr lvl="0"/>
            <a:r>
              <a:rPr lang="en-US" dirty="0"/>
              <a:t>Primary text color is charcoal grey </a:t>
            </a:r>
            <a:r>
              <a:rPr lang="mr-IN" dirty="0"/>
              <a:t>–</a:t>
            </a:r>
            <a:r>
              <a:rPr lang="en-US" dirty="0"/>
              <a:t> font size 12 or higher. 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 </a:t>
            </a:r>
          </a:p>
          <a:p>
            <a:pPr lvl="0"/>
            <a:r>
              <a:rPr lang="en-US" dirty="0"/>
              <a:t>The line spacing between bulleted lists should be 1.2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34281" tIns="17140" rIns="34281" bIns="1714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3546D-2B66-AF4B-9489-814FFA97E236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34281" tIns="17140" rIns="34281" bIns="1714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34281" tIns="17140" rIns="34281" bIns="1714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BC910-17A8-5042-A077-D5AF11B6B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2" r:id="rId2"/>
    <p:sldLayoutId id="2147483723" r:id="rId3"/>
    <p:sldLayoutId id="2147483724" r:id="rId4"/>
    <p:sldLayoutId id="2147483725" r:id="rId5"/>
    <p:sldLayoutId id="2147483700" r:id="rId6"/>
    <p:sldLayoutId id="2147483701" r:id="rId7"/>
    <p:sldLayoutId id="2147483720" r:id="rId8"/>
    <p:sldLayoutId id="2147483702" r:id="rId9"/>
    <p:sldLayoutId id="2147483707" r:id="rId10"/>
    <p:sldLayoutId id="2147483711" r:id="rId11"/>
    <p:sldLayoutId id="2147483708" r:id="rId12"/>
    <p:sldLayoutId id="2147483721" r:id="rId13"/>
    <p:sldLayoutId id="2147483709" r:id="rId14"/>
    <p:sldLayoutId id="2147483710" r:id="rId15"/>
    <p:sldLayoutId id="2147483706" r:id="rId16"/>
    <p:sldLayoutId id="2147483718" r:id="rId17"/>
    <p:sldLayoutId id="2147483703" r:id="rId18"/>
    <p:sldLayoutId id="2147483704" r:id="rId19"/>
    <p:sldLayoutId id="2147483705" r:id="rId20"/>
    <p:sldLayoutId id="2147483712" r:id="rId21"/>
    <p:sldLayoutId id="2147483684" r:id="rId22"/>
    <p:sldLayoutId id="2147483714" r:id="rId23"/>
    <p:sldLayoutId id="2147483715" r:id="rId24"/>
    <p:sldLayoutId id="2147483716" r:id="rId25"/>
    <p:sldLayoutId id="2147483717" r:id="rId26"/>
    <p:sldLayoutId id="2147483713" r:id="rId27"/>
    <p:sldLayoutId id="2147483689" r:id="rId28"/>
    <p:sldLayoutId id="2147483680" r:id="rId29"/>
    <p:sldLayoutId id="2147483681" r:id="rId30"/>
    <p:sldLayoutId id="2147483682" r:id="rId31"/>
    <p:sldLayoutId id="2147483691" r:id="rId32"/>
    <p:sldLayoutId id="2147483719" r:id="rId33"/>
    <p:sldLayoutId id="2147483696" r:id="rId34"/>
    <p:sldLayoutId id="2147483697" r:id="rId35"/>
    <p:sldLayoutId id="2147483688" r:id="rId36"/>
    <p:sldLayoutId id="2147483698" r:id="rId37"/>
    <p:sldLayoutId id="2147483726" r:id="rId38"/>
  </p:sldLayoutIdLst>
  <p:txStyles>
    <p:titleStyle>
      <a:lvl1pPr algn="l" defTabSz="685617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96A3"/>
          </a:solidFill>
          <a:latin typeface="+mj-lt"/>
          <a:ea typeface="+mj-ea"/>
          <a:cs typeface="+mj-cs"/>
        </a:defRPr>
      </a:lvl1pPr>
    </p:titleStyle>
    <p:bodyStyle>
      <a:lvl1pPr marL="0" indent="0" algn="l" defTabSz="6856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200" kern="1200" baseline="0">
          <a:solidFill>
            <a:srgbClr val="636363"/>
          </a:solidFill>
          <a:latin typeface="+mn-lt"/>
          <a:ea typeface="+mn-ea"/>
          <a:cs typeface="+mn-cs"/>
        </a:defRPr>
      </a:lvl1pPr>
      <a:lvl2pPr marL="514213" indent="-171404" algn="l" defTabSz="685617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76" indent="-171450" algn="l" defTabSz="685617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2.png"/><Relationship Id="rId7" Type="http://schemas.openxmlformats.org/officeDocument/2006/relationships/chart" Target="../charts/chart7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6.xml"/><Relationship Id="rId11" Type="http://schemas.openxmlformats.org/officeDocument/2006/relationships/image" Target="../media/image47.png"/><Relationship Id="rId5" Type="http://schemas.openxmlformats.org/officeDocument/2006/relationships/chart" Target="../charts/chart5.xml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142B4-C427-4038-82E9-A8A343A2C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October 30, 2024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8BE4342-CC42-95C0-2745-21891C5C47FF}"/>
              </a:ext>
            </a:extLst>
          </p:cNvPr>
          <p:cNvSpPr txBox="1">
            <a:spLocks/>
          </p:cNvSpPr>
          <p:nvPr/>
        </p:nvSpPr>
        <p:spPr>
          <a:xfrm>
            <a:off x="648362" y="1570432"/>
            <a:ext cx="4114037" cy="1707869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SNEAK PEEK:</a:t>
            </a:r>
          </a:p>
          <a:p>
            <a:endParaRPr lang="en-US" sz="1400" dirty="0"/>
          </a:p>
          <a:p>
            <a:r>
              <a:rPr lang="en-US" sz="1800" i="1" dirty="0"/>
              <a:t>2024 Accounting Client Satisfaction Benchmark Report</a:t>
            </a:r>
          </a:p>
        </p:txBody>
      </p:sp>
    </p:spTree>
    <p:extLst>
      <p:ext uri="{BB962C8B-B14F-4D97-AF65-F5344CB8AC3E}">
        <p14:creationId xmlns:p14="http://schemas.microsoft.com/office/powerpoint/2010/main" val="276846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ABF9-D0D4-8AFF-0783-0789E3F56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DD26EECC-7DE4-0D09-05EA-02A10E33D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26895934-556D-4558-A75D-490215F822F6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6DF8272-BA41-D8AC-FAF8-1F74B24394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Client experience is high, but not improving over the past 3 years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99DDC57C-CD1A-213C-5F81-448F6F42F5BB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A43C3B7-A4F3-304E-9620-72AB4309D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755668"/>
              </p:ext>
            </p:extLst>
          </p:nvPr>
        </p:nvGraphicFramePr>
        <p:xfrm>
          <a:off x="228600" y="856972"/>
          <a:ext cx="8686800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0461089-2CC2-5A4B-AAA8-AB53AD191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251964"/>
              </p:ext>
            </p:extLst>
          </p:nvPr>
        </p:nvGraphicFramePr>
        <p:xfrm>
          <a:off x="228600" y="2849776"/>
          <a:ext cx="8686800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6243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2D61F-CEB5-EF03-DE4B-09BFF1FAA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E3EEBB16-1580-54AF-CFDA-1648286A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5E6717B2-1744-FE55-F29F-9AF1C15E41E5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27C2E3C-D8CE-B00E-3666-900E84D99E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Clients of mid-sized accounting firms less satisfied than peers with national firms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7F021AB1-9B8D-4A9C-60B6-795BEB4239CF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AE000C-A190-0DFA-997D-D5836DCDEDC3}"/>
              </a:ext>
            </a:extLst>
          </p:cNvPr>
          <p:cNvGrpSpPr/>
          <p:nvPr/>
        </p:nvGrpSpPr>
        <p:grpSpPr>
          <a:xfrm>
            <a:off x="54628" y="1322715"/>
            <a:ext cx="1769835" cy="3438392"/>
            <a:chOff x="70816" y="1309698"/>
            <a:chExt cx="1769835" cy="34383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09775A-3BD0-641C-3CBE-F474576B7F1F}"/>
                </a:ext>
              </a:extLst>
            </p:cNvPr>
            <p:cNvGrpSpPr/>
            <p:nvPr/>
          </p:nvGrpSpPr>
          <p:grpSpPr>
            <a:xfrm>
              <a:off x="88051" y="1309698"/>
              <a:ext cx="1752600" cy="618908"/>
              <a:chOff x="88051" y="1309698"/>
              <a:chExt cx="1752600" cy="61890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6A6436-2DE2-CF67-9F90-8D8ECD240AAB}"/>
                  </a:ext>
                </a:extLst>
              </p:cNvPr>
              <p:cNvSpPr txBox="1"/>
              <p:nvPr/>
            </p:nvSpPr>
            <p:spPr>
              <a:xfrm>
                <a:off x="88051" y="1309698"/>
                <a:ext cx="1752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Client of Small,</a:t>
                </a:r>
              </a:p>
              <a:p>
                <a:pPr algn="ctr"/>
                <a:r>
                  <a:rPr lang="en-US" sz="1600" b="1" dirty="0"/>
                  <a:t>Local Firm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B1492BA-5D66-6523-DAE0-E36FCDC51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285" y="1928606"/>
                <a:ext cx="160813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988BC3-C445-17E9-D15A-D2009338B0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6582" y="2120319"/>
              <a:ext cx="1654069" cy="1022745"/>
              <a:chOff x="461388" y="1552199"/>
              <a:chExt cx="2034301" cy="125785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6E395C0-FC0A-DBF9-E0F2-C43EC5B70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388" y="1552199"/>
                <a:ext cx="2034301" cy="1257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5-Point Star 13">
                <a:extLst>
                  <a:ext uri="{FF2B5EF4-FFF2-40B4-BE49-F238E27FC236}">
                    <a16:creationId xmlns:a16="http://schemas.microsoft.com/office/drawing/2014/main" id="{380944B4-1667-6EB5-D422-D0000D1B357D}"/>
                  </a:ext>
                </a:extLst>
              </p:cNvPr>
              <p:cNvSpPr/>
              <p:nvPr/>
            </p:nvSpPr>
            <p:spPr>
              <a:xfrm>
                <a:off x="862831" y="2224455"/>
                <a:ext cx="195943" cy="195943"/>
              </a:xfrm>
              <a:prstGeom prst="star5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617884-7798-6481-81DB-955D105EC683}"/>
                </a:ext>
              </a:extLst>
            </p:cNvPr>
            <p:cNvGrpSpPr/>
            <p:nvPr/>
          </p:nvGrpSpPr>
          <p:grpSpPr>
            <a:xfrm>
              <a:off x="70816" y="2985511"/>
              <a:ext cx="1752600" cy="1762579"/>
              <a:chOff x="602238" y="3089729"/>
              <a:chExt cx="1752600" cy="1762579"/>
            </a:xfrm>
          </p:grpSpPr>
          <p:graphicFrame>
            <p:nvGraphicFramePr>
              <p:cNvPr id="16" name="Chart 15">
                <a:extLst>
                  <a:ext uri="{FF2B5EF4-FFF2-40B4-BE49-F238E27FC236}">
                    <a16:creationId xmlns:a16="http://schemas.microsoft.com/office/drawing/2014/main" id="{4E5636BC-3FE9-AD66-5537-93AD039C9F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23980157"/>
                  </p:ext>
                </p:extLst>
              </p:nvPr>
            </p:nvGraphicFramePr>
            <p:xfrm>
              <a:off x="602238" y="3089729"/>
              <a:ext cx="1752600" cy="17625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7DB5D-6BB4-F571-8DE9-3C775B4909C0}"/>
                  </a:ext>
                </a:extLst>
              </p:cNvPr>
              <p:cNvSpPr txBox="1"/>
              <p:nvPr/>
            </p:nvSpPr>
            <p:spPr>
              <a:xfrm>
                <a:off x="824829" y="3665024"/>
                <a:ext cx="130741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32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NPS</a:t>
                </a:r>
              </a:p>
            </p:txBody>
          </p:sp>
        </p:grp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F22EB44-8184-3802-6DCD-52541F2B45B8}"/>
              </a:ext>
            </a:extLst>
          </p:cNvPr>
          <p:cNvGrpSpPr/>
          <p:nvPr/>
        </p:nvGrpSpPr>
        <p:grpSpPr>
          <a:xfrm>
            <a:off x="2295728" y="1322715"/>
            <a:ext cx="2097027" cy="3438392"/>
            <a:chOff x="2295728" y="1322715"/>
            <a:chExt cx="2097027" cy="343839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2BFB5AA-F123-D257-75CD-065AA55077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14929" y="2142448"/>
              <a:ext cx="1655064" cy="1023360"/>
              <a:chOff x="3777343" y="1781745"/>
              <a:chExt cx="2034301" cy="1257850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655737FC-2777-AA8D-4868-FBF178F94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7343" y="1781745"/>
                <a:ext cx="2034301" cy="1257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5-Point Star 25">
                <a:extLst>
                  <a:ext uri="{FF2B5EF4-FFF2-40B4-BE49-F238E27FC236}">
                    <a16:creationId xmlns:a16="http://schemas.microsoft.com/office/drawing/2014/main" id="{0D6EBD29-726E-6DC3-270A-120EC6C00A1C}"/>
                  </a:ext>
                </a:extLst>
              </p:cNvPr>
              <p:cNvSpPr/>
              <p:nvPr/>
            </p:nvSpPr>
            <p:spPr>
              <a:xfrm>
                <a:off x="4178786" y="2214727"/>
                <a:ext cx="195943" cy="195943"/>
              </a:xfrm>
              <a:prstGeom prst="star5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5-Point Star 28">
                <a:extLst>
                  <a:ext uri="{FF2B5EF4-FFF2-40B4-BE49-F238E27FC236}">
                    <a16:creationId xmlns:a16="http://schemas.microsoft.com/office/drawing/2014/main" id="{27B08D04-2C26-4EB7-08FE-E058D5233BC1}"/>
                  </a:ext>
                </a:extLst>
              </p:cNvPr>
              <p:cNvSpPr/>
              <p:nvPr/>
            </p:nvSpPr>
            <p:spPr>
              <a:xfrm>
                <a:off x="4331186" y="2367127"/>
                <a:ext cx="195943" cy="195943"/>
              </a:xfrm>
              <a:prstGeom prst="star5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5-Point Star 29">
                <a:extLst>
                  <a:ext uri="{FF2B5EF4-FFF2-40B4-BE49-F238E27FC236}">
                    <a16:creationId xmlns:a16="http://schemas.microsoft.com/office/drawing/2014/main" id="{1425EECD-396F-CB42-B3EE-0E6F6103CFA8}"/>
                  </a:ext>
                </a:extLst>
              </p:cNvPr>
              <p:cNvSpPr/>
              <p:nvPr/>
            </p:nvSpPr>
            <p:spPr>
              <a:xfrm>
                <a:off x="4376057" y="2214727"/>
                <a:ext cx="195943" cy="195943"/>
              </a:xfrm>
              <a:prstGeom prst="star5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5-Point Star 30">
                <a:extLst>
                  <a:ext uri="{FF2B5EF4-FFF2-40B4-BE49-F238E27FC236}">
                    <a16:creationId xmlns:a16="http://schemas.microsoft.com/office/drawing/2014/main" id="{688E86C7-6792-B75F-60A4-ED8475905121}"/>
                  </a:ext>
                </a:extLst>
              </p:cNvPr>
              <p:cNvSpPr/>
              <p:nvPr/>
            </p:nvSpPr>
            <p:spPr>
              <a:xfrm>
                <a:off x="4112906" y="2432885"/>
                <a:ext cx="195943" cy="195943"/>
              </a:xfrm>
              <a:prstGeom prst="star5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5-Point Star 32">
                <a:extLst>
                  <a:ext uri="{FF2B5EF4-FFF2-40B4-BE49-F238E27FC236}">
                    <a16:creationId xmlns:a16="http://schemas.microsoft.com/office/drawing/2014/main" id="{2F06C930-F588-61B8-C89D-6DDF94C42703}"/>
                  </a:ext>
                </a:extLst>
              </p:cNvPr>
              <p:cNvSpPr/>
              <p:nvPr/>
            </p:nvSpPr>
            <p:spPr>
              <a:xfrm>
                <a:off x="4319734" y="2574177"/>
                <a:ext cx="195943" cy="195943"/>
              </a:xfrm>
              <a:prstGeom prst="star5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C65F5E-A5EE-42E5-1CF4-0246EAD2BEBC}"/>
                </a:ext>
              </a:extLst>
            </p:cNvPr>
            <p:cNvGrpSpPr/>
            <p:nvPr/>
          </p:nvGrpSpPr>
          <p:grpSpPr>
            <a:xfrm>
              <a:off x="2295728" y="1322715"/>
              <a:ext cx="2097027" cy="618908"/>
              <a:chOff x="-133614" y="1309698"/>
              <a:chExt cx="2097027" cy="61890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E555D7C-6D6E-9408-869D-CE1BF4982CAE}"/>
                  </a:ext>
                </a:extLst>
              </p:cNvPr>
              <p:cNvSpPr txBox="1"/>
              <p:nvPr/>
            </p:nvSpPr>
            <p:spPr>
              <a:xfrm>
                <a:off x="-133614" y="1309698"/>
                <a:ext cx="20970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Client of Mid-Sized,</a:t>
                </a:r>
              </a:p>
              <a:p>
                <a:pPr algn="ctr"/>
                <a:r>
                  <a:rPr lang="en-US" sz="1600" b="1" dirty="0"/>
                  <a:t>Regional Firm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4593AD5-D70E-508E-D6DF-DFA5D86FB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285" y="1928606"/>
                <a:ext cx="160813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C779C73-94B1-428F-2D20-852A04FE5F4A}"/>
                </a:ext>
              </a:extLst>
            </p:cNvPr>
            <p:cNvGrpSpPr/>
            <p:nvPr/>
          </p:nvGrpSpPr>
          <p:grpSpPr>
            <a:xfrm>
              <a:off x="2500158" y="2998528"/>
              <a:ext cx="1752600" cy="1762579"/>
              <a:chOff x="602238" y="3089729"/>
              <a:chExt cx="1752600" cy="1762579"/>
            </a:xfrm>
          </p:grpSpPr>
          <p:graphicFrame>
            <p:nvGraphicFramePr>
              <p:cNvPr id="20" name="Chart 19">
                <a:extLst>
                  <a:ext uri="{FF2B5EF4-FFF2-40B4-BE49-F238E27FC236}">
                    <a16:creationId xmlns:a16="http://schemas.microsoft.com/office/drawing/2014/main" id="{953FA724-F531-1998-BAB9-036F5A9D7B5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27264537"/>
                  </p:ext>
                </p:extLst>
              </p:nvPr>
            </p:nvGraphicFramePr>
            <p:xfrm>
              <a:off x="602238" y="3089729"/>
              <a:ext cx="1752600" cy="17625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5AE1A5-20CA-955D-077E-62BBBC37279D}"/>
                  </a:ext>
                </a:extLst>
              </p:cNvPr>
              <p:cNvSpPr txBox="1"/>
              <p:nvPr/>
            </p:nvSpPr>
            <p:spPr>
              <a:xfrm>
                <a:off x="834453" y="3814972"/>
                <a:ext cx="130741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21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NPS</a:t>
                </a:r>
              </a:p>
            </p:txBody>
          </p:sp>
        </p:grp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3BBFC9B1-4FC5-5F3F-9FD3-2B525477D697}"/>
              </a:ext>
            </a:extLst>
          </p:cNvPr>
          <p:cNvGrpSpPr/>
          <p:nvPr/>
        </p:nvGrpSpPr>
        <p:grpSpPr>
          <a:xfrm>
            <a:off x="4734010" y="1322715"/>
            <a:ext cx="1795063" cy="3438392"/>
            <a:chOff x="4734010" y="1322715"/>
            <a:chExt cx="1795063" cy="343839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C6656C-5E84-392F-E676-C0BFA0028F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4009" y="2108929"/>
              <a:ext cx="1655064" cy="1023360"/>
              <a:chOff x="6612128" y="1781745"/>
              <a:chExt cx="2034301" cy="1257850"/>
            </a:xfrm>
          </p:grpSpPr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3F07C349-6153-0717-923A-AF30E3F1A0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2128" y="1781745"/>
                <a:ext cx="2034301" cy="1257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5-Point Star 37">
                <a:extLst>
                  <a:ext uri="{FF2B5EF4-FFF2-40B4-BE49-F238E27FC236}">
                    <a16:creationId xmlns:a16="http://schemas.microsoft.com/office/drawing/2014/main" id="{4F503B4A-B44C-8B7E-439B-E37ACA8DE452}"/>
                  </a:ext>
                </a:extLst>
              </p:cNvPr>
              <p:cNvSpPr/>
              <p:nvPr/>
            </p:nvSpPr>
            <p:spPr>
              <a:xfrm>
                <a:off x="7013571" y="2214727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5-Point Star 40">
                <a:extLst>
                  <a:ext uri="{FF2B5EF4-FFF2-40B4-BE49-F238E27FC236}">
                    <a16:creationId xmlns:a16="http://schemas.microsoft.com/office/drawing/2014/main" id="{7CF35197-B507-D69B-C2F5-EF2083385CCE}"/>
                  </a:ext>
                </a:extLst>
              </p:cNvPr>
              <p:cNvSpPr/>
              <p:nvPr/>
            </p:nvSpPr>
            <p:spPr>
              <a:xfrm>
                <a:off x="7165971" y="2367127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5-Point Star 41">
                <a:extLst>
                  <a:ext uri="{FF2B5EF4-FFF2-40B4-BE49-F238E27FC236}">
                    <a16:creationId xmlns:a16="http://schemas.microsoft.com/office/drawing/2014/main" id="{734A59A6-0308-1F0F-9B04-3A524CC448C7}"/>
                  </a:ext>
                </a:extLst>
              </p:cNvPr>
              <p:cNvSpPr/>
              <p:nvPr/>
            </p:nvSpPr>
            <p:spPr>
              <a:xfrm>
                <a:off x="7210842" y="2214727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5-Point Star 42">
                <a:extLst>
                  <a:ext uri="{FF2B5EF4-FFF2-40B4-BE49-F238E27FC236}">
                    <a16:creationId xmlns:a16="http://schemas.microsoft.com/office/drawing/2014/main" id="{AB4CB263-ADC9-8C67-74E8-FCCB47898088}"/>
                  </a:ext>
                </a:extLst>
              </p:cNvPr>
              <p:cNvSpPr/>
              <p:nvPr/>
            </p:nvSpPr>
            <p:spPr>
              <a:xfrm>
                <a:off x="6947691" y="2432885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5-Point Star 43">
                <a:extLst>
                  <a:ext uri="{FF2B5EF4-FFF2-40B4-BE49-F238E27FC236}">
                    <a16:creationId xmlns:a16="http://schemas.microsoft.com/office/drawing/2014/main" id="{EE7C8668-703E-9B2B-0C14-A00F38C8FB6E}"/>
                  </a:ext>
                </a:extLst>
              </p:cNvPr>
              <p:cNvSpPr/>
              <p:nvPr/>
            </p:nvSpPr>
            <p:spPr>
              <a:xfrm>
                <a:off x="7154519" y="2574177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5-Point Star 44">
                <a:extLst>
                  <a:ext uri="{FF2B5EF4-FFF2-40B4-BE49-F238E27FC236}">
                    <a16:creationId xmlns:a16="http://schemas.microsoft.com/office/drawing/2014/main" id="{CA51D485-7E4F-0396-C01C-ABCA8E0E235D}"/>
                  </a:ext>
                </a:extLst>
              </p:cNvPr>
              <p:cNvSpPr/>
              <p:nvPr/>
            </p:nvSpPr>
            <p:spPr>
              <a:xfrm>
                <a:off x="7629278" y="2045482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5-Point Star 45">
                <a:extLst>
                  <a:ext uri="{FF2B5EF4-FFF2-40B4-BE49-F238E27FC236}">
                    <a16:creationId xmlns:a16="http://schemas.microsoft.com/office/drawing/2014/main" id="{B6DC40BB-F540-ABD8-F36C-214FB24E6D08}"/>
                  </a:ext>
                </a:extLst>
              </p:cNvPr>
              <p:cNvSpPr/>
              <p:nvPr/>
            </p:nvSpPr>
            <p:spPr>
              <a:xfrm>
                <a:off x="8173023" y="2282275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5-Point Star 46">
                <a:extLst>
                  <a:ext uri="{FF2B5EF4-FFF2-40B4-BE49-F238E27FC236}">
                    <a16:creationId xmlns:a16="http://schemas.microsoft.com/office/drawing/2014/main" id="{808267F6-C278-A2DC-80A6-B65C4C6F88A5}"/>
                  </a:ext>
                </a:extLst>
              </p:cNvPr>
              <p:cNvSpPr/>
              <p:nvPr/>
            </p:nvSpPr>
            <p:spPr>
              <a:xfrm>
                <a:off x="8275656" y="2039966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5-Point Star 47">
                <a:extLst>
                  <a:ext uri="{FF2B5EF4-FFF2-40B4-BE49-F238E27FC236}">
                    <a16:creationId xmlns:a16="http://schemas.microsoft.com/office/drawing/2014/main" id="{171CD49D-C32A-F422-57A5-724122BA454A}"/>
                  </a:ext>
                </a:extLst>
              </p:cNvPr>
              <p:cNvSpPr/>
              <p:nvPr/>
            </p:nvSpPr>
            <p:spPr>
              <a:xfrm>
                <a:off x="7609472" y="2628828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5-Point Star 48">
                <a:extLst>
                  <a:ext uri="{FF2B5EF4-FFF2-40B4-BE49-F238E27FC236}">
                    <a16:creationId xmlns:a16="http://schemas.microsoft.com/office/drawing/2014/main" id="{35DC4163-29CD-5D48-A930-B33A3563ECA7}"/>
                  </a:ext>
                </a:extLst>
              </p:cNvPr>
              <p:cNvSpPr/>
              <p:nvPr/>
            </p:nvSpPr>
            <p:spPr>
              <a:xfrm>
                <a:off x="8052974" y="2596392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5-Point Star 49">
                <a:extLst>
                  <a:ext uri="{FF2B5EF4-FFF2-40B4-BE49-F238E27FC236}">
                    <a16:creationId xmlns:a16="http://schemas.microsoft.com/office/drawing/2014/main" id="{B745D43A-5968-4536-3F88-0BC6C553265F}"/>
                  </a:ext>
                </a:extLst>
              </p:cNvPr>
              <p:cNvSpPr/>
              <p:nvPr/>
            </p:nvSpPr>
            <p:spPr>
              <a:xfrm>
                <a:off x="6730491" y="1820907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5-Point Star 50">
                <a:extLst>
                  <a:ext uri="{FF2B5EF4-FFF2-40B4-BE49-F238E27FC236}">
                    <a16:creationId xmlns:a16="http://schemas.microsoft.com/office/drawing/2014/main" id="{59D44F35-7733-1E73-E75C-2E12AF5EC70C}"/>
                  </a:ext>
                </a:extLst>
              </p:cNvPr>
              <p:cNvSpPr/>
              <p:nvPr/>
            </p:nvSpPr>
            <p:spPr>
              <a:xfrm>
                <a:off x="7503149" y="2321721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5-Point Star 51">
                <a:extLst>
                  <a:ext uri="{FF2B5EF4-FFF2-40B4-BE49-F238E27FC236}">
                    <a16:creationId xmlns:a16="http://schemas.microsoft.com/office/drawing/2014/main" id="{F5FB8E45-040A-127E-E6D5-411D267250A0}"/>
                  </a:ext>
                </a:extLst>
              </p:cNvPr>
              <p:cNvSpPr/>
              <p:nvPr/>
            </p:nvSpPr>
            <p:spPr>
              <a:xfrm>
                <a:off x="6645161" y="2278183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5-Point Star 52">
                <a:extLst>
                  <a:ext uri="{FF2B5EF4-FFF2-40B4-BE49-F238E27FC236}">
                    <a16:creationId xmlns:a16="http://schemas.microsoft.com/office/drawing/2014/main" id="{5F90CD60-30E1-B7DF-3112-81503AC7B5D2}"/>
                  </a:ext>
                </a:extLst>
              </p:cNvPr>
              <p:cNvSpPr/>
              <p:nvPr/>
            </p:nvSpPr>
            <p:spPr>
              <a:xfrm>
                <a:off x="6664611" y="2039065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5-Point Star 53">
                <a:extLst>
                  <a:ext uri="{FF2B5EF4-FFF2-40B4-BE49-F238E27FC236}">
                    <a16:creationId xmlns:a16="http://schemas.microsoft.com/office/drawing/2014/main" id="{B08779B4-19DC-C42A-8DCE-DC1B3BF5ABFD}"/>
                  </a:ext>
                </a:extLst>
              </p:cNvPr>
              <p:cNvSpPr/>
              <p:nvPr/>
            </p:nvSpPr>
            <p:spPr>
              <a:xfrm>
                <a:off x="6871439" y="2180357"/>
                <a:ext cx="195943" cy="195943"/>
              </a:xfrm>
              <a:prstGeom prst="star5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45F2DDEE-8D8F-088F-2A95-0ED737BB50F0}"/>
                </a:ext>
              </a:extLst>
            </p:cNvPr>
            <p:cNvGrpSpPr/>
            <p:nvPr/>
          </p:nvGrpSpPr>
          <p:grpSpPr>
            <a:xfrm>
              <a:off x="4751245" y="1322715"/>
              <a:ext cx="1752600" cy="618908"/>
              <a:chOff x="88051" y="1309698"/>
              <a:chExt cx="1752600" cy="618908"/>
            </a:xfrm>
          </p:grpSpPr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0503919C-AB01-0DED-2E81-F7D5A98CB102}"/>
                  </a:ext>
                </a:extLst>
              </p:cNvPr>
              <p:cNvSpPr txBox="1"/>
              <p:nvPr/>
            </p:nvSpPr>
            <p:spPr>
              <a:xfrm>
                <a:off x="88051" y="1309698"/>
                <a:ext cx="1752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Client of Large,</a:t>
                </a:r>
              </a:p>
              <a:p>
                <a:pPr algn="ctr"/>
                <a:r>
                  <a:rPr lang="en-US" sz="1600" b="1" dirty="0"/>
                  <a:t>National Firm</a:t>
                </a:r>
              </a:p>
            </p:txBody>
          </p: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CCDB4A6A-E8D5-68C8-FA31-AC9596B56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285" y="1928606"/>
                <a:ext cx="160813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3272B230-1C8A-71FE-2407-2CF3446C2240}"/>
                </a:ext>
              </a:extLst>
            </p:cNvPr>
            <p:cNvGrpSpPr/>
            <p:nvPr/>
          </p:nvGrpSpPr>
          <p:grpSpPr>
            <a:xfrm>
              <a:off x="4734010" y="2998528"/>
              <a:ext cx="1752600" cy="1762579"/>
              <a:chOff x="602238" y="3089729"/>
              <a:chExt cx="1752600" cy="1762579"/>
            </a:xfrm>
          </p:grpSpPr>
          <p:graphicFrame>
            <p:nvGraphicFramePr>
              <p:cNvPr id="1029" name="Chart 1028">
                <a:extLst>
                  <a:ext uri="{FF2B5EF4-FFF2-40B4-BE49-F238E27FC236}">
                    <a16:creationId xmlns:a16="http://schemas.microsoft.com/office/drawing/2014/main" id="{A6CE8FD8-76FD-3906-63D5-6B2E99E958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91662807"/>
                  </p:ext>
                </p:extLst>
              </p:nvPr>
            </p:nvGraphicFramePr>
            <p:xfrm>
              <a:off x="602238" y="3089729"/>
              <a:ext cx="1752600" cy="17625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13E3F3D7-2A06-B010-F06D-A26075FB8C5C}"/>
                  </a:ext>
                </a:extLst>
              </p:cNvPr>
              <p:cNvSpPr txBox="1"/>
              <p:nvPr/>
            </p:nvSpPr>
            <p:spPr>
              <a:xfrm>
                <a:off x="824829" y="3567747"/>
                <a:ext cx="130741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48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NPS</a:t>
                </a:r>
              </a:p>
            </p:txBody>
          </p:sp>
        </p:grp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8FFD4FD7-8069-A01A-9813-FAD9A8ED2900}"/>
              </a:ext>
            </a:extLst>
          </p:cNvPr>
          <p:cNvGrpSpPr/>
          <p:nvPr/>
        </p:nvGrpSpPr>
        <p:grpSpPr>
          <a:xfrm>
            <a:off x="6986220" y="1322715"/>
            <a:ext cx="1769835" cy="3438392"/>
            <a:chOff x="6986220" y="1322715"/>
            <a:chExt cx="1769835" cy="3438392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8226BEE6-1D12-C3E6-20AF-FFD926AC5822}"/>
                </a:ext>
              </a:extLst>
            </p:cNvPr>
            <p:cNvGrpSpPr/>
            <p:nvPr/>
          </p:nvGrpSpPr>
          <p:grpSpPr>
            <a:xfrm>
              <a:off x="7003455" y="1322715"/>
              <a:ext cx="1752600" cy="618908"/>
              <a:chOff x="88051" y="1309698"/>
              <a:chExt cx="1752600" cy="618908"/>
            </a:xfrm>
          </p:grpSpPr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FD275A48-58A3-A34B-2BBB-89A948C719EB}"/>
                  </a:ext>
                </a:extLst>
              </p:cNvPr>
              <p:cNvSpPr txBox="1"/>
              <p:nvPr/>
            </p:nvSpPr>
            <p:spPr>
              <a:xfrm>
                <a:off x="88051" y="1309698"/>
                <a:ext cx="1752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Client of</a:t>
                </a:r>
              </a:p>
              <a:p>
                <a:pPr algn="ctr"/>
                <a:r>
                  <a:rPr lang="en-US" sz="1600" b="1" dirty="0"/>
                  <a:t>Big 4 Firm</a:t>
                </a:r>
              </a:p>
            </p:txBody>
          </p:sp>
          <p:cxnSp>
            <p:nvCxnSpPr>
              <p:cNvPr id="1044" name="Straight Connector 1043">
                <a:extLst>
                  <a:ext uri="{FF2B5EF4-FFF2-40B4-BE49-F238E27FC236}">
                    <a16:creationId xmlns:a16="http://schemas.microsoft.com/office/drawing/2014/main" id="{0EFBEBBC-B317-2885-CA6A-40895E875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285" y="1928606"/>
                <a:ext cx="160813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D6BF2E78-2A10-5032-0E5D-3F6028F5C84F}"/>
                </a:ext>
              </a:extLst>
            </p:cNvPr>
            <p:cNvGrpSpPr/>
            <p:nvPr/>
          </p:nvGrpSpPr>
          <p:grpSpPr>
            <a:xfrm>
              <a:off x="6986220" y="2998528"/>
              <a:ext cx="1752600" cy="1762579"/>
              <a:chOff x="602238" y="3089729"/>
              <a:chExt cx="1752600" cy="1762579"/>
            </a:xfrm>
          </p:grpSpPr>
          <p:graphicFrame>
            <p:nvGraphicFramePr>
              <p:cNvPr id="1041" name="Chart 1040">
                <a:extLst>
                  <a:ext uri="{FF2B5EF4-FFF2-40B4-BE49-F238E27FC236}">
                    <a16:creationId xmlns:a16="http://schemas.microsoft.com/office/drawing/2014/main" id="{9E1E0949-5365-D150-CFC8-7BC6F9FBFE6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4602502"/>
                  </p:ext>
                </p:extLst>
              </p:nvPr>
            </p:nvGraphicFramePr>
            <p:xfrm>
              <a:off x="602238" y="3089729"/>
              <a:ext cx="1752600" cy="17625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3417BBAD-1B4F-7DA2-6B50-4BC8D9B754C5}"/>
                  </a:ext>
                </a:extLst>
              </p:cNvPr>
              <p:cNvSpPr txBox="1"/>
              <p:nvPr/>
            </p:nvSpPr>
            <p:spPr>
              <a:xfrm>
                <a:off x="824829" y="3567747"/>
                <a:ext cx="130741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47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NPS</a:t>
                </a:r>
              </a:p>
            </p:txBody>
          </p:sp>
        </p:grp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806175CA-85E8-0B2A-2D2E-61B5397715DB}"/>
                </a:ext>
              </a:extLst>
            </p:cNvPr>
            <p:cNvGrpSpPr/>
            <p:nvPr/>
          </p:nvGrpSpPr>
          <p:grpSpPr>
            <a:xfrm>
              <a:off x="7006461" y="1992034"/>
              <a:ext cx="1509768" cy="931260"/>
              <a:chOff x="7006461" y="1992034"/>
              <a:chExt cx="1509768" cy="931260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E33DEAD2-FA5B-C68E-3B7C-AE3F1A1ED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6255" y="2540901"/>
                <a:ext cx="503602" cy="382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32CD3E22-2428-52AF-DFDF-83B8D6C51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6461" y="1992034"/>
                <a:ext cx="1085038" cy="440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Ernst &amp; Young - Wikipedia">
                <a:extLst>
                  <a:ext uri="{FF2B5EF4-FFF2-40B4-BE49-F238E27FC236}">
                    <a16:creationId xmlns:a16="http://schemas.microsoft.com/office/drawing/2014/main" id="{BB81F780-9D0F-6C58-03C6-4447E56E64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8602" y="2058409"/>
                <a:ext cx="357627" cy="361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>
                <a:extLst>
                  <a:ext uri="{FF2B5EF4-FFF2-40B4-BE49-F238E27FC236}">
                    <a16:creationId xmlns:a16="http://schemas.microsoft.com/office/drawing/2014/main" id="{19B2C246-C178-3D40-76C9-B9CB37BBC3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0541" y="2597653"/>
                <a:ext cx="656122" cy="271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930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3C09-0FE5-D44F-0DF1-7F118512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77A07FA5-61E0-83B0-BCD1-1D7B978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75C34409-FCDE-5E8B-E4C0-CACCC11D2D31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15E644B-7F67-E20E-799A-C6922B406B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Relationship leads are nearly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2x less likely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to be detractors of their primary acct firm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2B973BAA-3A71-3C23-BD0D-56A9262D4011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57C53D3-1CAC-3CC2-D005-6457B2746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675734"/>
              </p:ext>
            </p:extLst>
          </p:nvPr>
        </p:nvGraphicFramePr>
        <p:xfrm>
          <a:off x="2220686" y="1258582"/>
          <a:ext cx="5489816" cy="335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C14EC0-701C-1834-CB16-8A65D0DB58E2}"/>
              </a:ext>
            </a:extLst>
          </p:cNvPr>
          <p:cNvSpPr txBox="1"/>
          <p:nvPr/>
        </p:nvSpPr>
        <p:spPr>
          <a:xfrm>
            <a:off x="7733758" y="1947822"/>
            <a:ext cx="13074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49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NPS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83BDE-8380-4125-4ED7-008BB52487CB}"/>
              </a:ext>
            </a:extLst>
          </p:cNvPr>
          <p:cNvSpPr txBox="1"/>
          <p:nvPr/>
        </p:nvSpPr>
        <p:spPr>
          <a:xfrm>
            <a:off x="7733758" y="3164245"/>
            <a:ext cx="13074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23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NPS</a:t>
            </a:r>
          </a:p>
        </p:txBody>
      </p:sp>
      <p:pic>
        <p:nvPicPr>
          <p:cNvPr id="3074" name="Picture 2" descr="The unique disadvantage older women face in the workforce | PBS News">
            <a:extLst>
              <a:ext uri="{FF2B5EF4-FFF2-40B4-BE49-F238E27FC236}">
                <a16:creationId xmlns:a16="http://schemas.microsoft.com/office/drawing/2014/main" id="{14038AE3-5840-744D-B20B-C11C2168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" y="1409233"/>
            <a:ext cx="2094606" cy="13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oung happy professional team business people standing in office. Portrait  Stock Photo by insta_photos">
            <a:extLst>
              <a:ext uri="{FF2B5EF4-FFF2-40B4-BE49-F238E27FC236}">
                <a16:creationId xmlns:a16="http://schemas.microsoft.com/office/drawing/2014/main" id="{AE4F70F6-24B1-BF3F-EF0B-4B7A323C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" y="3164245"/>
            <a:ext cx="2097245" cy="13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B6E07-5DD1-81DC-A55A-BF50D40C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DFA5FBDB-A12D-B8B1-5B91-79247143D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4D99F4D2-2411-CFAD-AE00-A3BD086E741E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C61A2B0-28A2-9BB0-8F61-01C8A3FAD9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Perceived value and proactivity amongst least delivered attributes of service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8F9543D8-DAEA-17F0-9FC0-C938E68A483B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D2C5263-2E7A-3269-3F30-63FEF5F34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936344"/>
              </p:ext>
            </p:extLst>
          </p:nvPr>
        </p:nvGraphicFramePr>
        <p:xfrm>
          <a:off x="139182" y="1004059"/>
          <a:ext cx="8865636" cy="3838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F76441F-1C15-A216-DE84-8325507027D8}"/>
              </a:ext>
            </a:extLst>
          </p:cNvPr>
          <p:cNvGrpSpPr/>
          <p:nvPr/>
        </p:nvGrpSpPr>
        <p:grpSpPr>
          <a:xfrm>
            <a:off x="7071734" y="1344867"/>
            <a:ext cx="1390124" cy="3178925"/>
            <a:chOff x="7071734" y="1344867"/>
            <a:chExt cx="1390124" cy="31789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1BBDA6-2068-6F21-F266-AF36C720C44C}"/>
                </a:ext>
              </a:extLst>
            </p:cNvPr>
            <p:cNvSpPr txBox="1"/>
            <p:nvPr/>
          </p:nvSpPr>
          <p:spPr>
            <a:xfrm>
              <a:off x="7071734" y="1344867"/>
              <a:ext cx="139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u="sng" dirty="0"/>
                <a:t>Impact on NPS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4E0F13-258F-1A94-B3E6-CA7AC4E495AA}"/>
                </a:ext>
              </a:extLst>
            </p:cNvPr>
            <p:cNvSpPr txBox="1"/>
            <p:nvPr/>
          </p:nvSpPr>
          <p:spPr>
            <a:xfrm>
              <a:off x="7208927" y="1742296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+38 points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BCFBE9-C516-E830-4500-74811DEDC3AA}"/>
                </a:ext>
              </a:extLst>
            </p:cNvPr>
            <p:cNvSpPr txBox="1"/>
            <p:nvPr/>
          </p:nvSpPr>
          <p:spPr>
            <a:xfrm>
              <a:off x="7208929" y="2229384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+34 points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501E44-B8BF-73D2-E483-27A8B3D25D0D}"/>
                </a:ext>
              </a:extLst>
            </p:cNvPr>
            <p:cNvSpPr txBox="1"/>
            <p:nvPr/>
          </p:nvSpPr>
          <p:spPr>
            <a:xfrm>
              <a:off x="7208928" y="2747712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+32 points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D23561-2BCF-3454-88FB-A16FC72B0B4D}"/>
                </a:ext>
              </a:extLst>
            </p:cNvPr>
            <p:cNvSpPr txBox="1"/>
            <p:nvPr/>
          </p:nvSpPr>
          <p:spPr>
            <a:xfrm>
              <a:off x="7208928" y="3210599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+25 points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41CB90-F024-E790-FE2A-619033625C35}"/>
                </a:ext>
              </a:extLst>
            </p:cNvPr>
            <p:cNvSpPr txBox="1"/>
            <p:nvPr/>
          </p:nvSpPr>
          <p:spPr>
            <a:xfrm>
              <a:off x="7208928" y="3697687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+21 points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0EDB76-21FD-22B7-B626-A1C9E5DE4256}"/>
                </a:ext>
              </a:extLst>
            </p:cNvPr>
            <p:cNvSpPr txBox="1"/>
            <p:nvPr/>
          </p:nvSpPr>
          <p:spPr>
            <a:xfrm>
              <a:off x="7208928" y="4216015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+28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83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EA7C3-3BB1-0A1A-8563-6E0AA037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CBF04E07-A1F4-9EFD-9553-ED3A24FD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7C19B6B5-1F94-F4A5-C87C-190582E58EBE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A882DB1-01A0-CE5B-6F66-B11A87A6DC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Unexpected cost over-runs have largest negative impact on client satisfaction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2E728DFD-E9F3-4888-034C-37AB06A4689D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67E7BAF-A312-9831-4CA6-C95EC1A8A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733366"/>
              </p:ext>
            </p:extLst>
          </p:nvPr>
        </p:nvGraphicFramePr>
        <p:xfrm>
          <a:off x="1088747" y="931195"/>
          <a:ext cx="622894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DF2CE11-F54F-B6E1-E769-26CBD7E622AE}"/>
              </a:ext>
            </a:extLst>
          </p:cNvPr>
          <p:cNvGrpSpPr/>
          <p:nvPr/>
        </p:nvGrpSpPr>
        <p:grpSpPr>
          <a:xfrm>
            <a:off x="7071734" y="1344867"/>
            <a:ext cx="1390124" cy="3178925"/>
            <a:chOff x="7071734" y="1344867"/>
            <a:chExt cx="1390124" cy="3178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890E37-3B25-1541-D56D-83BCB0459C93}"/>
                </a:ext>
              </a:extLst>
            </p:cNvPr>
            <p:cNvSpPr txBox="1"/>
            <p:nvPr/>
          </p:nvSpPr>
          <p:spPr>
            <a:xfrm>
              <a:off x="7071734" y="1344867"/>
              <a:ext cx="139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u="sng" dirty="0"/>
                <a:t>Impact on NPS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17911E-EAC6-191E-F245-B99BBE8DA319}"/>
                </a:ext>
              </a:extLst>
            </p:cNvPr>
            <p:cNvSpPr txBox="1"/>
            <p:nvPr/>
          </p:nvSpPr>
          <p:spPr>
            <a:xfrm>
              <a:off x="7252874" y="1742296"/>
              <a:ext cx="102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-24 points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6608DD-0266-543B-53A5-7B80B39E248B}"/>
                </a:ext>
              </a:extLst>
            </p:cNvPr>
            <p:cNvSpPr txBox="1"/>
            <p:nvPr/>
          </p:nvSpPr>
          <p:spPr>
            <a:xfrm>
              <a:off x="7302567" y="2229384"/>
              <a:ext cx="928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-4 points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4BD3D9-EEED-B839-AE51-EE0BD8BFF898}"/>
                </a:ext>
              </a:extLst>
            </p:cNvPr>
            <p:cNvSpPr txBox="1"/>
            <p:nvPr/>
          </p:nvSpPr>
          <p:spPr>
            <a:xfrm>
              <a:off x="7302567" y="2747712"/>
              <a:ext cx="928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-7 points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C4FBA8-D4F6-81AE-CBD1-841618E9D72D}"/>
                </a:ext>
              </a:extLst>
            </p:cNvPr>
            <p:cNvSpPr txBox="1"/>
            <p:nvPr/>
          </p:nvSpPr>
          <p:spPr>
            <a:xfrm>
              <a:off x="7302567" y="3210599"/>
              <a:ext cx="928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-3 points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399BEA-BE88-C6B7-280B-ECEF7F520EB7}"/>
                </a:ext>
              </a:extLst>
            </p:cNvPr>
            <p:cNvSpPr txBox="1"/>
            <p:nvPr/>
          </p:nvSpPr>
          <p:spPr>
            <a:xfrm>
              <a:off x="7302567" y="3697687"/>
              <a:ext cx="928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-6 points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05F437-D890-DD4E-CFD5-E3641FC7962B}"/>
                </a:ext>
              </a:extLst>
            </p:cNvPr>
            <p:cNvSpPr txBox="1"/>
            <p:nvPr/>
          </p:nvSpPr>
          <p:spPr>
            <a:xfrm>
              <a:off x="7230431" y="4216015"/>
              <a:ext cx="107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</a:rPr>
                <a:t>+12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16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643CD49B-67D5-86F4-CD69-C942F366919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63614EA9-D606-48B2-AFD3-57ECD0DBEB82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1: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5F31B45-98B4-372D-8419-8136C997EC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7928939" cy="3668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You are already doing work for your best sources of 2025 growth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42E826-32B5-F2F0-C332-823475C6A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796032"/>
              </p:ext>
            </p:extLst>
          </p:nvPr>
        </p:nvGraphicFramePr>
        <p:xfrm>
          <a:off x="215152" y="905663"/>
          <a:ext cx="8650941" cy="142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64B614B-F1CB-F2B1-DAF9-7A6A76FE1DC5}"/>
              </a:ext>
            </a:extLst>
          </p:cNvPr>
          <p:cNvSpPr txBox="1"/>
          <p:nvPr/>
        </p:nvSpPr>
        <p:spPr>
          <a:xfrm>
            <a:off x="2985947" y="2040094"/>
            <a:ext cx="10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Little</a:t>
            </a:r>
          </a:p>
          <a:p>
            <a:pPr algn="ctr"/>
            <a:r>
              <a:rPr lang="en-US" sz="1000" dirty="0"/>
              <a:t>(&lt;11%)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BAC7A-3693-DA9B-14E6-872FE8B4D5F0}"/>
              </a:ext>
            </a:extLst>
          </p:cNvPr>
          <p:cNvSpPr txBox="1"/>
          <p:nvPr/>
        </p:nvSpPr>
        <p:spPr>
          <a:xfrm>
            <a:off x="4214074" y="2040094"/>
            <a:ext cx="10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Some</a:t>
            </a:r>
          </a:p>
          <a:p>
            <a:pPr algn="ctr"/>
            <a:r>
              <a:rPr lang="en-US" sz="1000" dirty="0"/>
              <a:t>(11% - 50%)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51E0E-FAE6-A572-A834-88A9945F5127}"/>
              </a:ext>
            </a:extLst>
          </p:cNvPr>
          <p:cNvSpPr txBox="1"/>
          <p:nvPr/>
        </p:nvSpPr>
        <p:spPr>
          <a:xfrm>
            <a:off x="5586179" y="2040094"/>
            <a:ext cx="10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Most</a:t>
            </a:r>
          </a:p>
          <a:p>
            <a:pPr algn="ctr"/>
            <a:r>
              <a:rPr lang="en-US" sz="1000" dirty="0"/>
              <a:t>(51 - 99%)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5A4EC-269F-B3C5-B2DE-5C43B735B363}"/>
              </a:ext>
            </a:extLst>
          </p:cNvPr>
          <p:cNvSpPr txBox="1"/>
          <p:nvPr/>
        </p:nvSpPr>
        <p:spPr>
          <a:xfrm>
            <a:off x="7226136" y="2040094"/>
            <a:ext cx="10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</a:t>
            </a:r>
          </a:p>
          <a:p>
            <a:pPr algn="ctr"/>
            <a:r>
              <a:rPr lang="en-US" sz="1000" dirty="0"/>
              <a:t>(100%)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3020F4-D172-FC1C-98DE-9B4CD2CF6489}"/>
              </a:ext>
            </a:extLst>
          </p:cNvPr>
          <p:cNvGrpSpPr/>
          <p:nvPr/>
        </p:nvGrpSpPr>
        <p:grpSpPr>
          <a:xfrm>
            <a:off x="2924712" y="2510816"/>
            <a:ext cx="3888463" cy="809213"/>
            <a:chOff x="2924712" y="2510816"/>
            <a:chExt cx="3888463" cy="809213"/>
          </a:xfrm>
        </p:grpSpPr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1831B336-82A2-6BBE-9A1A-AB91A0BD5AD0}"/>
                </a:ext>
              </a:extLst>
            </p:cNvPr>
            <p:cNvSpPr/>
            <p:nvPr/>
          </p:nvSpPr>
          <p:spPr>
            <a:xfrm rot="5400000">
              <a:off x="4622689" y="812839"/>
              <a:ext cx="492509" cy="388846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78DC7C-0DD4-FAD0-5BB6-206CDCB3F8F5}"/>
                </a:ext>
              </a:extLst>
            </p:cNvPr>
            <p:cNvSpPr txBox="1"/>
            <p:nvPr/>
          </p:nvSpPr>
          <p:spPr>
            <a:xfrm>
              <a:off x="4255883" y="3027641"/>
              <a:ext cx="23461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3"/>
                  </a:solidFill>
                </a:rPr>
                <a:t>IMMEDIATE OPPORTUNITY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EBCB09-6ADB-F0B6-3F5D-31AB5C3F6E75}"/>
              </a:ext>
            </a:extLst>
          </p:cNvPr>
          <p:cNvSpPr txBox="1"/>
          <p:nvPr/>
        </p:nvSpPr>
        <p:spPr>
          <a:xfrm>
            <a:off x="4255883" y="3386571"/>
            <a:ext cx="283763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b="1" dirty="0"/>
              <a:t>Earn the business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b="1" dirty="0"/>
              <a:t>Identify the opportunity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b="1" dirty="0"/>
              <a:t>Leverage proof of excellence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81A57EB-2D23-7776-D76F-A1725C556159}"/>
              </a:ext>
            </a:extLst>
          </p:cNvPr>
          <p:cNvSpPr/>
          <p:nvPr/>
        </p:nvSpPr>
        <p:spPr>
          <a:xfrm>
            <a:off x="1862417" y="4375776"/>
            <a:ext cx="5419166" cy="7134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Promoters (9-10) are 4x more likely to expect a ‘significant’ increase in spend with their primary accounting firm in 2025</a:t>
            </a:r>
          </a:p>
        </p:txBody>
      </p:sp>
      <p:sp>
        <p:nvSpPr>
          <p:cNvPr id="14" name="Google Shape;169;p2">
            <a:extLst>
              <a:ext uri="{FF2B5EF4-FFF2-40B4-BE49-F238E27FC236}">
                <a16:creationId xmlns:a16="http://schemas.microsoft.com/office/drawing/2014/main" id="{BF23F809-F294-02BF-1FC1-7DAE17B72737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3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8820-0063-0203-7F48-701257C0C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235B9CFF-BFA2-A99A-ACB2-738ACC64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59AF64B-A600-760E-E541-64A2BB83288B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2: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525FE6F-2178-3067-7C71-86A1137239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7928939" cy="3668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Economic uncertainty continues to weigh on accounting firm clients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C795EA6-0069-1773-65D6-7CDD852EE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092754"/>
              </p:ext>
            </p:extLst>
          </p:nvPr>
        </p:nvGraphicFramePr>
        <p:xfrm>
          <a:off x="-301451" y="971551"/>
          <a:ext cx="4873451" cy="316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43AA4BD-0A5A-123E-5350-05CC4C994A98}"/>
              </a:ext>
            </a:extLst>
          </p:cNvPr>
          <p:cNvSpPr txBox="1"/>
          <p:nvPr/>
        </p:nvSpPr>
        <p:spPr>
          <a:xfrm>
            <a:off x="1734361" y="234091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54%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33FCD-2F50-6E95-CA63-D419435ED61D}"/>
              </a:ext>
            </a:extLst>
          </p:cNvPr>
          <p:cNvSpPr txBox="1"/>
          <p:nvPr/>
        </p:nvSpPr>
        <p:spPr>
          <a:xfrm>
            <a:off x="926957" y="3894360"/>
            <a:ext cx="241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rate the current state of the economy as ‘fair’ or ‘poor’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F66C4C4-56A5-3720-E64E-E7148093A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116211"/>
              </p:ext>
            </p:extLst>
          </p:nvPr>
        </p:nvGraphicFramePr>
        <p:xfrm>
          <a:off x="4171086" y="971551"/>
          <a:ext cx="4873451" cy="316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1B81298-F93A-5913-F5D6-8B57CD303517}"/>
              </a:ext>
            </a:extLst>
          </p:cNvPr>
          <p:cNvSpPr txBox="1"/>
          <p:nvPr/>
        </p:nvSpPr>
        <p:spPr>
          <a:xfrm>
            <a:off x="6206898" y="234091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39%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C31A6-75EC-E245-1313-81BE2D14C931}"/>
              </a:ext>
            </a:extLst>
          </p:cNvPr>
          <p:cNvSpPr txBox="1"/>
          <p:nvPr/>
        </p:nvSpPr>
        <p:spPr>
          <a:xfrm>
            <a:off x="5399494" y="3894360"/>
            <a:ext cx="2416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of clients believe the economy is getting worse, not better</a:t>
            </a:r>
          </a:p>
        </p:txBody>
      </p:sp>
      <p:sp>
        <p:nvSpPr>
          <p:cNvPr id="11" name="Google Shape;169;p2">
            <a:extLst>
              <a:ext uri="{FF2B5EF4-FFF2-40B4-BE49-F238E27FC236}">
                <a16:creationId xmlns:a16="http://schemas.microsoft.com/office/drawing/2014/main" id="{65BBEF36-8D3E-D796-7DAB-C97680E66BEF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8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15CD0-1A51-941D-F8C0-73FCDAC62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EEF4D52E-CC46-2828-FA2F-C13860FC492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999B8C8D-88F3-1237-052B-D9EECAC00B49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2: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E278F6B-605B-A3AA-0D3D-BD9778FA00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5280"/>
            <a:ext cx="8685472" cy="39892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Budgets are coming under fire, with focus on reducing internal costs and cash flow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AAB913C-0C42-7522-9CC3-614A02568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232921"/>
              </p:ext>
            </p:extLst>
          </p:nvPr>
        </p:nvGraphicFramePr>
        <p:xfrm>
          <a:off x="686312" y="1060861"/>
          <a:ext cx="7473369" cy="3817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Google Shape;169;p2">
            <a:extLst>
              <a:ext uri="{FF2B5EF4-FFF2-40B4-BE49-F238E27FC236}">
                <a16:creationId xmlns:a16="http://schemas.microsoft.com/office/drawing/2014/main" id="{601FF40E-C4F2-3F0D-AEC0-61AC89C09AAF}"/>
              </a:ext>
            </a:extLst>
          </p:cNvPr>
          <p:cNvSpPr txBox="1"/>
          <p:nvPr/>
        </p:nvSpPr>
        <p:spPr>
          <a:xfrm>
            <a:off x="6159137" y="4898566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0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ED966-210F-5BC8-3537-A54B9F22F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CFBF1E6D-D7F9-1C8D-653F-3A2CB841FE8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C817298-C938-74A9-D6EC-C29BA6876772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3: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D56AAC9-D61D-EF84-2C16-931B639ED7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7928939" cy="3668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Being top of mind with corporate finance leadership is essential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3BB99-468C-932B-49A7-2C3023B09AE3}"/>
              </a:ext>
            </a:extLst>
          </p:cNvPr>
          <p:cNvSpPr txBox="1"/>
          <p:nvPr/>
        </p:nvSpPr>
        <p:spPr>
          <a:xfrm>
            <a:off x="77028" y="903616"/>
            <a:ext cx="365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General B2B Buyers</a:t>
            </a:r>
            <a:r>
              <a:rPr lang="en-US" sz="1050" b="1" dirty="0"/>
              <a:t> (Google Research)</a:t>
            </a:r>
            <a:endParaRPr lang="en-US" sz="1800" b="1" dirty="0"/>
          </a:p>
        </p:txBody>
      </p:sp>
      <p:sp>
        <p:nvSpPr>
          <p:cNvPr id="3" name="Google Shape;169;p2">
            <a:extLst>
              <a:ext uri="{FF2B5EF4-FFF2-40B4-BE49-F238E27FC236}">
                <a16:creationId xmlns:a16="http://schemas.microsoft.com/office/drawing/2014/main" id="{DDEBD559-D073-162A-4141-9FD200F5218A}"/>
              </a:ext>
            </a:extLst>
          </p:cNvPr>
          <p:cNvSpPr txBox="1"/>
          <p:nvPr/>
        </p:nvSpPr>
        <p:spPr>
          <a:xfrm>
            <a:off x="6159137" y="4923625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Google &amp;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D4E21-F79A-5229-8448-05AA48F38591}"/>
              </a:ext>
            </a:extLst>
          </p:cNvPr>
          <p:cNvGrpSpPr/>
          <p:nvPr/>
        </p:nvGrpSpPr>
        <p:grpSpPr>
          <a:xfrm>
            <a:off x="248615" y="1413035"/>
            <a:ext cx="1677010" cy="2372713"/>
            <a:chOff x="774788" y="1665508"/>
            <a:chExt cx="1677010" cy="2372713"/>
          </a:xfrm>
        </p:grpSpPr>
        <p:pic>
          <p:nvPicPr>
            <p:cNvPr id="1026" name="Picture 2" descr="Free and customizable to do list templates">
              <a:extLst>
                <a:ext uri="{FF2B5EF4-FFF2-40B4-BE49-F238E27FC236}">
                  <a16:creationId xmlns:a16="http://schemas.microsoft.com/office/drawing/2014/main" id="{20DCBDDB-B1B8-CB85-3586-200CC2AB1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88" y="1665508"/>
              <a:ext cx="1677010" cy="237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199EEA-67C6-89D0-4DB1-999916A01D66}"/>
                </a:ext>
              </a:extLst>
            </p:cNvPr>
            <p:cNvSpPr txBox="1"/>
            <p:nvPr/>
          </p:nvSpPr>
          <p:spPr>
            <a:xfrm>
              <a:off x="915025" y="1777856"/>
              <a:ext cx="13965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Firms to Consider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CD2B91-580D-E9CE-931A-FD594A28D3E7}"/>
                </a:ext>
              </a:extLst>
            </p:cNvPr>
            <p:cNvSpPr txBox="1"/>
            <p:nvPr/>
          </p:nvSpPr>
          <p:spPr>
            <a:xfrm>
              <a:off x="1004835" y="2145291"/>
              <a:ext cx="13067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Indie Flower" panose="02000000000000000000" pitchFamily="2" charset="0"/>
                </a:rPr>
                <a:t>ABC Accounting</a:t>
              </a:r>
            </a:p>
            <a:p>
              <a:r>
                <a:rPr lang="en-US" sz="700" dirty="0">
                  <a:latin typeface="Indie Flower" panose="02000000000000000000" pitchFamily="2" charset="0"/>
                </a:rPr>
                <a:t>Beyond Books</a:t>
              </a:r>
            </a:p>
            <a:p>
              <a:r>
                <a:rPr lang="en-US" sz="700" dirty="0">
                  <a:latin typeface="Indie Flower" panose="02000000000000000000" pitchFamily="2" charset="0"/>
                </a:rPr>
                <a:t>Above the Fold, Inc.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980187-1E3A-E220-F406-670641945751}"/>
                </a:ext>
              </a:extLst>
            </p:cNvPr>
            <p:cNvSpPr txBox="1"/>
            <p:nvPr/>
          </p:nvSpPr>
          <p:spPr>
            <a:xfrm>
              <a:off x="959930" y="2756227"/>
              <a:ext cx="1306726" cy="79088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 anchor="ctr" anchorCtr="1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81% </a:t>
              </a:r>
              <a:r>
                <a:rPr lang="en-US" sz="1400" dirty="0">
                  <a:solidFill>
                    <a:schemeClr val="bg1"/>
                  </a:solidFill>
                </a:rPr>
                <a:t>Have 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‘Day One’ List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97A620-C08B-6FFE-640F-68031DB4E009}"/>
              </a:ext>
            </a:extLst>
          </p:cNvPr>
          <p:cNvGrpSpPr/>
          <p:nvPr/>
        </p:nvGrpSpPr>
        <p:grpSpPr>
          <a:xfrm>
            <a:off x="2039816" y="1606044"/>
            <a:ext cx="2559869" cy="2030731"/>
            <a:chOff x="2039816" y="1837154"/>
            <a:chExt cx="2559869" cy="2030731"/>
          </a:xfrm>
        </p:grpSpPr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859BF21F-0242-20B6-1643-32FA7E16F1B5}"/>
                </a:ext>
              </a:extLst>
            </p:cNvPr>
            <p:cNvSpPr/>
            <p:nvPr/>
          </p:nvSpPr>
          <p:spPr>
            <a:xfrm>
              <a:off x="2039816" y="2451798"/>
              <a:ext cx="572756" cy="378703"/>
            </a:xfrm>
            <a:prstGeom prst="homePlat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C45C7E-D9C6-536B-83D8-BB0753252D58}"/>
                </a:ext>
              </a:extLst>
            </p:cNvPr>
            <p:cNvGrpSpPr/>
            <p:nvPr/>
          </p:nvGrpSpPr>
          <p:grpSpPr>
            <a:xfrm>
              <a:off x="2183054" y="1837154"/>
              <a:ext cx="2416631" cy="2030731"/>
              <a:chOff x="2444309" y="1887394"/>
              <a:chExt cx="2416631" cy="2030731"/>
            </a:xfrm>
          </p:grpSpPr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93F5A9A1-0095-58AC-0B42-A051CFD239C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43703799"/>
                  </p:ext>
                </p:extLst>
              </p:nvPr>
            </p:nvGraphicFramePr>
            <p:xfrm>
              <a:off x="2898368" y="1887394"/>
              <a:ext cx="1508514" cy="163835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4CD55-A432-7D52-9A4A-06CCF2D70025}"/>
                  </a:ext>
                </a:extLst>
              </p:cNvPr>
              <p:cNvSpPr txBox="1"/>
              <p:nvPr/>
            </p:nvSpPr>
            <p:spPr>
              <a:xfrm>
                <a:off x="3342310" y="2521904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3"/>
                    </a:solidFill>
                  </a:rPr>
                  <a:t>92%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7271E2-22A2-6578-3FDD-D21A96D79128}"/>
                  </a:ext>
                </a:extLst>
              </p:cNvPr>
              <p:cNvSpPr txBox="1"/>
              <p:nvPr/>
            </p:nvSpPr>
            <p:spPr>
              <a:xfrm>
                <a:off x="2444309" y="3394905"/>
                <a:ext cx="2416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Ultimately buy from a vendor on the ‘day one’ list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EA5CB4-51B3-5946-A2FA-B893331BBC5B}"/>
              </a:ext>
            </a:extLst>
          </p:cNvPr>
          <p:cNvSpPr txBox="1"/>
          <p:nvPr/>
        </p:nvSpPr>
        <p:spPr>
          <a:xfrm>
            <a:off x="4555457" y="903616"/>
            <a:ext cx="444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Buyers of Acct Services </a:t>
            </a:r>
            <a:r>
              <a:rPr lang="en-US" sz="1050" b="1" dirty="0"/>
              <a:t>(ClearlyRated Research)</a:t>
            </a:r>
            <a:endParaRPr lang="en-US" sz="18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F9B885-3DEE-03B4-DBA7-7DB647B1A1E2}"/>
              </a:ext>
            </a:extLst>
          </p:cNvPr>
          <p:cNvGrpSpPr/>
          <p:nvPr/>
        </p:nvGrpSpPr>
        <p:grpSpPr>
          <a:xfrm>
            <a:off x="4619781" y="1413035"/>
            <a:ext cx="1677010" cy="2372713"/>
            <a:chOff x="774788" y="1665508"/>
            <a:chExt cx="1677010" cy="2372713"/>
          </a:xfrm>
        </p:grpSpPr>
        <p:pic>
          <p:nvPicPr>
            <p:cNvPr id="28" name="Picture 2" descr="Free and customizable to do list templates">
              <a:extLst>
                <a:ext uri="{FF2B5EF4-FFF2-40B4-BE49-F238E27FC236}">
                  <a16:creationId xmlns:a16="http://schemas.microsoft.com/office/drawing/2014/main" id="{4274CAC6-64D9-3CC8-9683-466745D59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88" y="1665508"/>
              <a:ext cx="1677010" cy="237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57F524-574F-F342-0F2A-671AA0AE5A82}"/>
                </a:ext>
              </a:extLst>
            </p:cNvPr>
            <p:cNvSpPr txBox="1"/>
            <p:nvPr/>
          </p:nvSpPr>
          <p:spPr>
            <a:xfrm>
              <a:off x="915025" y="1777856"/>
              <a:ext cx="13965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Firms to Consider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D9DAD3-BC6F-4FD7-43B8-B57BF5CCD535}"/>
                </a:ext>
              </a:extLst>
            </p:cNvPr>
            <p:cNvSpPr txBox="1"/>
            <p:nvPr/>
          </p:nvSpPr>
          <p:spPr>
            <a:xfrm>
              <a:off x="1004835" y="2145291"/>
              <a:ext cx="13067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Indie Flower" panose="02000000000000000000" pitchFamily="2" charset="0"/>
                </a:rPr>
                <a:t>People Unlimited</a:t>
              </a:r>
            </a:p>
            <a:p>
              <a:r>
                <a:rPr lang="en-US" sz="700" dirty="0">
                  <a:latin typeface="Indie Flower" panose="02000000000000000000" pitchFamily="2" charset="0"/>
                </a:rPr>
                <a:t>Big Talent Co</a:t>
              </a:r>
            </a:p>
            <a:p>
              <a:r>
                <a:rPr lang="en-US" sz="700" dirty="0">
                  <a:latin typeface="Indie Flower" panose="02000000000000000000" pitchFamily="2" charset="0"/>
                </a:rPr>
                <a:t>Henderson Andrews, Inc.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87BE28-F650-0C2E-0BA4-D6AE55BD9CD5}"/>
                </a:ext>
              </a:extLst>
            </p:cNvPr>
            <p:cNvSpPr txBox="1"/>
            <p:nvPr/>
          </p:nvSpPr>
          <p:spPr>
            <a:xfrm>
              <a:off x="959930" y="2756227"/>
              <a:ext cx="1306726" cy="79088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txBody>
            <a:bodyPr wrap="none" rtlCol="0" anchor="ctr" anchorCtr="1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63% </a:t>
              </a:r>
              <a:r>
                <a:rPr lang="en-US" sz="1400" dirty="0">
                  <a:solidFill>
                    <a:schemeClr val="bg1"/>
                  </a:solidFill>
                </a:rPr>
                <a:t>Have 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‘Day One’ List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E38D8-47F8-9ED7-5BAF-014F9545D2D1}"/>
              </a:ext>
            </a:extLst>
          </p:cNvPr>
          <p:cNvGrpSpPr/>
          <p:nvPr/>
        </p:nvGrpSpPr>
        <p:grpSpPr>
          <a:xfrm>
            <a:off x="6410982" y="1606044"/>
            <a:ext cx="2559869" cy="2030731"/>
            <a:chOff x="2039816" y="1837154"/>
            <a:chExt cx="2559869" cy="2030731"/>
          </a:xfrm>
        </p:grpSpPr>
        <p:sp>
          <p:nvSpPr>
            <p:cNvPr id="33" name="Pentagon 32">
              <a:extLst>
                <a:ext uri="{FF2B5EF4-FFF2-40B4-BE49-F238E27FC236}">
                  <a16:creationId xmlns:a16="http://schemas.microsoft.com/office/drawing/2014/main" id="{CC0F7EAC-7838-594F-8F5C-9E9A1F431A62}"/>
                </a:ext>
              </a:extLst>
            </p:cNvPr>
            <p:cNvSpPr/>
            <p:nvPr/>
          </p:nvSpPr>
          <p:spPr>
            <a:xfrm>
              <a:off x="2039816" y="2451798"/>
              <a:ext cx="572756" cy="378703"/>
            </a:xfrm>
            <a:prstGeom prst="homePlat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E2C3ED9-1650-635E-1DCF-FEA5BF59D71C}"/>
                </a:ext>
              </a:extLst>
            </p:cNvPr>
            <p:cNvGrpSpPr/>
            <p:nvPr/>
          </p:nvGrpSpPr>
          <p:grpSpPr>
            <a:xfrm>
              <a:off x="2183054" y="1837154"/>
              <a:ext cx="2416631" cy="2030731"/>
              <a:chOff x="2444309" y="1887394"/>
              <a:chExt cx="2416631" cy="2030731"/>
            </a:xfrm>
          </p:grpSpPr>
          <p:graphicFrame>
            <p:nvGraphicFramePr>
              <p:cNvPr id="35" name="Chart 34">
                <a:extLst>
                  <a:ext uri="{FF2B5EF4-FFF2-40B4-BE49-F238E27FC236}">
                    <a16:creationId xmlns:a16="http://schemas.microsoft.com/office/drawing/2014/main" id="{E8ED2FE6-C3B9-9A28-3592-B9C41B72FA0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98981850"/>
                  </p:ext>
                </p:extLst>
              </p:nvPr>
            </p:nvGraphicFramePr>
            <p:xfrm>
              <a:off x="2898368" y="1887394"/>
              <a:ext cx="1508514" cy="163835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2AA0E6A-127E-3388-E16B-816C9E8F6ACD}"/>
                  </a:ext>
                </a:extLst>
              </p:cNvPr>
              <p:cNvSpPr txBox="1"/>
              <p:nvPr/>
            </p:nvSpPr>
            <p:spPr>
              <a:xfrm>
                <a:off x="3342310" y="2521904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3"/>
                    </a:solidFill>
                  </a:rPr>
                  <a:t>96%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FB1EE49-A98B-F41D-8D51-4B9CC30EFD50}"/>
                  </a:ext>
                </a:extLst>
              </p:cNvPr>
              <p:cNvSpPr txBox="1"/>
              <p:nvPr/>
            </p:nvSpPr>
            <p:spPr>
              <a:xfrm>
                <a:off x="2444309" y="3394905"/>
                <a:ext cx="2416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Ultimately partner with firm on the ‘day one’ list</a:t>
                </a:r>
              </a:p>
            </p:txBody>
          </p:sp>
        </p:grpSp>
      </p:grp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AEBA4AE-B143-A3B1-7BA8-CEEF3AFD2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452896"/>
              </p:ext>
            </p:extLst>
          </p:nvPr>
        </p:nvGraphicFramePr>
        <p:xfrm>
          <a:off x="141874" y="3815691"/>
          <a:ext cx="8650941" cy="81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886A6629-C4FF-45DA-8658-B60D35BF4703}"/>
              </a:ext>
            </a:extLst>
          </p:cNvPr>
          <p:cNvGrpSpPr/>
          <p:nvPr/>
        </p:nvGrpSpPr>
        <p:grpSpPr>
          <a:xfrm>
            <a:off x="308216" y="4400626"/>
            <a:ext cx="3069683" cy="531584"/>
            <a:chOff x="3153329" y="2486443"/>
            <a:chExt cx="3069683" cy="531584"/>
          </a:xfrm>
        </p:grpSpPr>
        <p:sp>
          <p:nvSpPr>
            <p:cNvPr id="41" name="Right Brace 40">
              <a:extLst>
                <a:ext uri="{FF2B5EF4-FFF2-40B4-BE49-F238E27FC236}">
                  <a16:creationId xmlns:a16="http://schemas.microsoft.com/office/drawing/2014/main" id="{A1D36F8A-4ECD-75A8-1CDB-C5A851334BA0}"/>
                </a:ext>
              </a:extLst>
            </p:cNvPr>
            <p:cNvSpPr/>
            <p:nvPr/>
          </p:nvSpPr>
          <p:spPr>
            <a:xfrm rot="5400000">
              <a:off x="4572864" y="1066908"/>
              <a:ext cx="230613" cy="3069683"/>
            </a:xfrm>
            <a:prstGeom prst="rightBrac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3A41866-56A5-B896-132F-23692B5655F6}"/>
                </a:ext>
              </a:extLst>
            </p:cNvPr>
            <p:cNvSpPr txBox="1"/>
            <p:nvPr/>
          </p:nvSpPr>
          <p:spPr>
            <a:xfrm>
              <a:off x="3831332" y="2725639"/>
              <a:ext cx="17136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NO ‘DAY ONE’ LIST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DA3999-5F05-558C-9435-C20D77DDAB26}"/>
              </a:ext>
            </a:extLst>
          </p:cNvPr>
          <p:cNvGrpSpPr/>
          <p:nvPr/>
        </p:nvGrpSpPr>
        <p:grpSpPr>
          <a:xfrm>
            <a:off x="3377900" y="4338946"/>
            <a:ext cx="5243583" cy="686930"/>
            <a:chOff x="3377900" y="4338946"/>
            <a:chExt cx="5243583" cy="68693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47B9932-5DB5-BF91-AE9C-9FFC3C9FCC07}"/>
                </a:ext>
              </a:extLst>
            </p:cNvPr>
            <p:cNvGrpSpPr/>
            <p:nvPr/>
          </p:nvGrpSpPr>
          <p:grpSpPr>
            <a:xfrm>
              <a:off x="3377900" y="4400625"/>
              <a:ext cx="5243583" cy="625251"/>
              <a:chOff x="3245419" y="2466413"/>
              <a:chExt cx="5243583" cy="625251"/>
            </a:xfrm>
          </p:grpSpPr>
          <p:sp>
            <p:nvSpPr>
              <p:cNvPr id="44" name="Right Brace 43">
                <a:extLst>
                  <a:ext uri="{FF2B5EF4-FFF2-40B4-BE49-F238E27FC236}">
                    <a16:creationId xmlns:a16="http://schemas.microsoft.com/office/drawing/2014/main" id="{2CD79EB0-D73D-3F07-4E2F-12951132DC59}"/>
                  </a:ext>
                </a:extLst>
              </p:cNvPr>
              <p:cNvSpPr/>
              <p:nvPr/>
            </p:nvSpPr>
            <p:spPr>
              <a:xfrm rot="5400000">
                <a:off x="5674515" y="37317"/>
                <a:ext cx="385391" cy="5243583"/>
              </a:xfrm>
              <a:prstGeom prst="rightBrac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148C94-103C-9460-0140-A94C9DCDC4D2}"/>
                  </a:ext>
                </a:extLst>
              </p:cNvPr>
              <p:cNvSpPr txBox="1"/>
              <p:nvPr/>
            </p:nvSpPr>
            <p:spPr>
              <a:xfrm>
                <a:off x="4158116" y="2799276"/>
                <a:ext cx="333591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3"/>
                    </a:solidFill>
                  </a:rPr>
                  <a:t>NUMBER OF FIRMS ON ’DAY ONE’ LIST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F0C42A-5BD7-D442-4702-B971BC297A3A}"/>
                </a:ext>
              </a:extLst>
            </p:cNvPr>
            <p:cNvSpPr txBox="1"/>
            <p:nvPr/>
          </p:nvSpPr>
          <p:spPr>
            <a:xfrm>
              <a:off x="3494722" y="4338946"/>
              <a:ext cx="120466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 or 2 firms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640EE41-1CF4-E9C8-266C-2A32CB116C52}"/>
                </a:ext>
              </a:extLst>
            </p:cNvPr>
            <p:cNvSpPr txBox="1"/>
            <p:nvPr/>
          </p:nvSpPr>
          <p:spPr>
            <a:xfrm>
              <a:off x="5661591" y="4338946"/>
              <a:ext cx="68640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 firms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505C84-43CC-D1DD-2B8F-75D0EA90CE2F}"/>
                </a:ext>
              </a:extLst>
            </p:cNvPr>
            <p:cNvSpPr txBox="1"/>
            <p:nvPr/>
          </p:nvSpPr>
          <p:spPr>
            <a:xfrm>
              <a:off x="7518930" y="4338946"/>
              <a:ext cx="7841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4+ firms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1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Graphic spid="3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5507C-20C1-1C76-9C02-70BD1235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4F5ECB52-B132-2AD1-E292-5BCD8078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729C623B-E8F5-27D8-4622-94DE2DB466F1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3: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BA8E8C6-FD8E-0C85-04B3-05985D6522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3668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Clients go beyond capabilities and expertise, wanting specific evidence of excellence</a:t>
            </a:r>
          </a:p>
        </p:txBody>
      </p:sp>
      <p:sp>
        <p:nvSpPr>
          <p:cNvPr id="13" name="Google Shape;169;p2">
            <a:extLst>
              <a:ext uri="{FF2B5EF4-FFF2-40B4-BE49-F238E27FC236}">
                <a16:creationId xmlns:a16="http://schemas.microsoft.com/office/drawing/2014/main" id="{D9EF7E91-EC16-EE0D-31D0-7F319C985195}"/>
              </a:ext>
            </a:extLst>
          </p:cNvPr>
          <p:cNvSpPr txBox="1"/>
          <p:nvPr/>
        </p:nvSpPr>
        <p:spPr>
          <a:xfrm>
            <a:off x="6422568" y="4977539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AF9A8F-3EDE-B6CF-1D8B-7DB326FF58FE}"/>
              </a:ext>
            </a:extLst>
          </p:cNvPr>
          <p:cNvGrpSpPr/>
          <p:nvPr/>
        </p:nvGrpSpPr>
        <p:grpSpPr>
          <a:xfrm>
            <a:off x="1230138" y="4068940"/>
            <a:ext cx="5264929" cy="1065229"/>
            <a:chOff x="1230138" y="4078271"/>
            <a:chExt cx="5264929" cy="1065229"/>
          </a:xfrm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998E5B0E-F80D-409F-D502-D5642136DFB9}"/>
                </a:ext>
              </a:extLst>
            </p:cNvPr>
            <p:cNvSpPr/>
            <p:nvPr/>
          </p:nvSpPr>
          <p:spPr>
            <a:xfrm>
              <a:off x="1230138" y="4078271"/>
              <a:ext cx="5264929" cy="1065229"/>
            </a:xfrm>
            <a:prstGeom prst="trapezoid">
              <a:avLst>
                <a:gd name="adj" fmla="val 73673"/>
              </a:avLst>
            </a:prstGeom>
            <a:solidFill>
              <a:srgbClr val="AED2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FD403A-41E5-81FD-8F62-C69B26CBF4B6}"/>
                </a:ext>
              </a:extLst>
            </p:cNvPr>
            <p:cNvSpPr txBox="1"/>
            <p:nvPr/>
          </p:nvSpPr>
          <p:spPr>
            <a:xfrm>
              <a:off x="2449361" y="4248482"/>
              <a:ext cx="284449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ACCOUNTING EXPERTISE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+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SPECIFIC CAPABILITIES NEEDED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BE0E17-C66B-393F-98F0-C59D2D485CD2}"/>
              </a:ext>
            </a:extLst>
          </p:cNvPr>
          <p:cNvGrpSpPr/>
          <p:nvPr/>
        </p:nvGrpSpPr>
        <p:grpSpPr>
          <a:xfrm>
            <a:off x="2014134" y="3001747"/>
            <a:ext cx="3698509" cy="1065229"/>
            <a:chOff x="2014134" y="3011078"/>
            <a:chExt cx="3698509" cy="1065229"/>
          </a:xfrm>
        </p:grpSpPr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13101C0F-0DBF-07E8-5A8C-74FDD45D781A}"/>
                </a:ext>
              </a:extLst>
            </p:cNvPr>
            <p:cNvSpPr/>
            <p:nvPr/>
          </p:nvSpPr>
          <p:spPr>
            <a:xfrm>
              <a:off x="2014134" y="3011078"/>
              <a:ext cx="3698509" cy="1065229"/>
            </a:xfrm>
            <a:prstGeom prst="trapezoid">
              <a:avLst>
                <a:gd name="adj" fmla="val 73673"/>
              </a:avLst>
            </a:prstGeom>
            <a:solidFill>
              <a:srgbClr val="AED2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109D3A-7D75-1AC1-C19F-A54A071482F7}"/>
                </a:ext>
              </a:extLst>
            </p:cNvPr>
            <p:cNvSpPr txBox="1"/>
            <p:nvPr/>
          </p:nvSpPr>
          <p:spPr>
            <a:xfrm>
              <a:off x="2209619" y="3143583"/>
              <a:ext cx="332398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INDUSTRY EXPERT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+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EXPERTISE WITH COMPANIES LIKE ME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206FFC-3224-C1E0-CC7F-F31AF46FCC53}"/>
              </a:ext>
            </a:extLst>
          </p:cNvPr>
          <p:cNvGrpSpPr/>
          <p:nvPr/>
        </p:nvGrpSpPr>
        <p:grpSpPr>
          <a:xfrm>
            <a:off x="2785621" y="1546092"/>
            <a:ext cx="2144598" cy="1455655"/>
            <a:chOff x="2785621" y="1555423"/>
            <a:chExt cx="2144598" cy="1455655"/>
          </a:xfrm>
        </p:grpSpPr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D3CE361F-9545-9EF4-C0E7-21F6808B6AD4}"/>
                </a:ext>
              </a:extLst>
            </p:cNvPr>
            <p:cNvSpPr/>
            <p:nvPr/>
          </p:nvSpPr>
          <p:spPr>
            <a:xfrm>
              <a:off x="2785621" y="1555423"/>
              <a:ext cx="2144598" cy="1455655"/>
            </a:xfrm>
            <a:prstGeom prst="triangle">
              <a:avLst/>
            </a:prstGeom>
            <a:solidFill>
              <a:srgbClr val="AED2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106D5B-272C-BC38-3CFE-8BBDB5A9AA43}"/>
                </a:ext>
              </a:extLst>
            </p:cNvPr>
            <p:cNvSpPr txBox="1"/>
            <p:nvPr/>
          </p:nvSpPr>
          <p:spPr>
            <a:xfrm>
              <a:off x="3234610" y="2218654"/>
              <a:ext cx="1284326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EVIDENCE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OF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EXCELLENCE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3A08E41-4514-551D-01CA-5CD24F6AE4B7}"/>
              </a:ext>
            </a:extLst>
          </p:cNvPr>
          <p:cNvSpPr txBox="1"/>
          <p:nvPr/>
        </p:nvSpPr>
        <p:spPr>
          <a:xfrm>
            <a:off x="6404649" y="4148845"/>
            <a:ext cx="25790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Tenure of CPAs &amp; professionals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Training / credentials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Wide breadth of services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F23EE3-810D-7559-162E-D10CF6E96A76}"/>
              </a:ext>
            </a:extLst>
          </p:cNvPr>
          <p:cNvGrpSpPr/>
          <p:nvPr/>
        </p:nvGrpSpPr>
        <p:grpSpPr>
          <a:xfrm>
            <a:off x="5658059" y="3126510"/>
            <a:ext cx="3485941" cy="940466"/>
            <a:chOff x="5658059" y="3135841"/>
            <a:chExt cx="3485941" cy="94046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D3D843E-95A2-A121-CAB4-CD5AA4003FB2}"/>
                </a:ext>
              </a:extLst>
            </p:cNvPr>
            <p:cNvSpPr txBox="1"/>
            <p:nvPr/>
          </p:nvSpPr>
          <p:spPr>
            <a:xfrm>
              <a:off x="5658059" y="3135841"/>
              <a:ext cx="348594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Bef>
                  <a:spcPts val="300"/>
                </a:spcBef>
                <a:spcAft>
                  <a:spcPts val="300"/>
                </a:spcAft>
                <a:buFont typeface="+mj-lt"/>
                <a:buAutoNum type="arabicPeriod"/>
              </a:pPr>
              <a:r>
                <a:rPr lang="en-US" sz="1200" dirty="0"/>
                <a:t>Industry-specific marketing / content</a:t>
              </a:r>
            </a:p>
            <a:p>
              <a:pPr marL="228600" indent="-228600">
                <a:spcBef>
                  <a:spcPts val="300"/>
                </a:spcBef>
                <a:spcAft>
                  <a:spcPts val="300"/>
                </a:spcAft>
                <a:buFont typeface="+mj-lt"/>
                <a:buAutoNum type="arabicPeriod"/>
              </a:pPr>
              <a:r>
                <a:rPr lang="en-US" sz="1200" dirty="0"/>
                <a:t>Roundtables / community building</a:t>
              </a:r>
            </a:p>
            <a:p>
              <a:pPr marL="228600" indent="-228600">
                <a:spcBef>
                  <a:spcPts val="300"/>
                </a:spcBef>
                <a:spcAft>
                  <a:spcPts val="300"/>
                </a:spcAft>
                <a:buFont typeface="+mj-lt"/>
                <a:buAutoNum type="arabicPeriod"/>
              </a:pPr>
              <a:r>
                <a:rPr lang="en-US" sz="1200" dirty="0"/>
                <a:t>Sales (BD) enablement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BC6155-EF78-4144-DCCE-B34219641E97}"/>
                </a:ext>
              </a:extLst>
            </p:cNvPr>
            <p:cNvCxnSpPr/>
            <p:nvPr/>
          </p:nvCxnSpPr>
          <p:spPr>
            <a:xfrm>
              <a:off x="5797485" y="4076307"/>
              <a:ext cx="318626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204751-549E-399B-2302-5E53F8358B30}"/>
              </a:ext>
            </a:extLst>
          </p:cNvPr>
          <p:cNvGrpSpPr/>
          <p:nvPr/>
        </p:nvGrpSpPr>
        <p:grpSpPr>
          <a:xfrm>
            <a:off x="4929391" y="2110257"/>
            <a:ext cx="4054355" cy="891490"/>
            <a:chOff x="4929391" y="2119588"/>
            <a:chExt cx="4054355" cy="89149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9BB5AE9-DBC2-3E85-11FB-CF47EB04C52F}"/>
                </a:ext>
              </a:extLst>
            </p:cNvPr>
            <p:cNvSpPr txBox="1"/>
            <p:nvPr/>
          </p:nvSpPr>
          <p:spPr>
            <a:xfrm>
              <a:off x="4929391" y="2119588"/>
              <a:ext cx="405435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Bef>
                  <a:spcPts val="300"/>
                </a:spcBef>
                <a:spcAft>
                  <a:spcPts val="300"/>
                </a:spcAft>
                <a:buFont typeface="+mj-lt"/>
                <a:buAutoNum type="arabicPeriod"/>
              </a:pPr>
              <a:r>
                <a:rPr lang="en-US" sz="1200" dirty="0"/>
                <a:t>Online reputation</a:t>
              </a:r>
            </a:p>
            <a:p>
              <a:pPr marL="228600" indent="-228600">
                <a:spcBef>
                  <a:spcPts val="300"/>
                </a:spcBef>
                <a:spcAft>
                  <a:spcPts val="300"/>
                </a:spcAft>
                <a:buFont typeface="+mj-lt"/>
                <a:buAutoNum type="arabicPeriod"/>
              </a:pPr>
              <a:r>
                <a:rPr lang="en-US" sz="1200" dirty="0"/>
                <a:t>Industry-specific testimonials (10+)</a:t>
              </a:r>
            </a:p>
            <a:p>
              <a:pPr marL="228600" indent="-228600">
                <a:spcBef>
                  <a:spcPts val="300"/>
                </a:spcBef>
                <a:spcAft>
                  <a:spcPts val="300"/>
                </a:spcAft>
                <a:buFont typeface="+mj-lt"/>
                <a:buAutoNum type="arabicPeriod"/>
              </a:pPr>
              <a:r>
                <a:rPr lang="en-US" sz="1200" dirty="0"/>
                <a:t>Reputation of individual professionals on team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A372AF0-5F9D-EB08-F025-CE526F603B10}"/>
                </a:ext>
              </a:extLst>
            </p:cNvPr>
            <p:cNvCxnSpPr>
              <a:cxnSpLocks/>
            </p:cNvCxnSpPr>
            <p:nvPr/>
          </p:nvCxnSpPr>
          <p:spPr>
            <a:xfrm>
              <a:off x="5026057" y="3011078"/>
              <a:ext cx="395768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5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5ABE0032-B897-420D-A85A-0F42B53AF4E8}"/>
              </a:ext>
            </a:extLst>
          </p:cNvPr>
          <p:cNvSpPr/>
          <p:nvPr/>
        </p:nvSpPr>
        <p:spPr>
          <a:xfrm>
            <a:off x="1007705" y="2273641"/>
            <a:ext cx="4124131" cy="318734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FB1C89BD-D545-57EF-778F-AD73A5ADB55E}"/>
              </a:ext>
            </a:extLst>
          </p:cNvPr>
          <p:cNvSpPr/>
          <p:nvPr/>
        </p:nvSpPr>
        <p:spPr>
          <a:xfrm>
            <a:off x="1007705" y="2755081"/>
            <a:ext cx="4124131" cy="318734"/>
          </a:xfrm>
          <a:prstGeom prst="round2Diag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93007DF8-9EC3-2DA7-BA47-ED0EDBF5F9EA}"/>
              </a:ext>
            </a:extLst>
          </p:cNvPr>
          <p:cNvSpPr/>
          <p:nvPr/>
        </p:nvSpPr>
        <p:spPr>
          <a:xfrm>
            <a:off x="1007705" y="1798088"/>
            <a:ext cx="4124131" cy="318734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472A7D81-F156-A68A-128E-7714A87E2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4" y="553436"/>
            <a:ext cx="1570569" cy="45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17749-0262-1087-CAE8-73DD3D7A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03A75-6E69-449C-1FC1-48FE8D1C1A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3177" y="1702546"/>
            <a:ext cx="4789896" cy="3067951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</a:pPr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200000"/>
              </a:lnSpc>
              <a:spcBef>
                <a:spcPts val="400"/>
              </a:spcBef>
            </a:pPr>
            <a:r>
              <a:rPr lang="en-US" sz="1400" dirty="0">
                <a:solidFill>
                  <a:schemeClr val="bg1"/>
                </a:solidFill>
              </a:rPr>
              <a:t>The State of CX (Client Experience) for Acct Firms</a:t>
            </a:r>
          </a:p>
          <a:p>
            <a:pPr>
              <a:lnSpc>
                <a:spcPct val="200000"/>
              </a:lnSpc>
              <a:spcBef>
                <a:spcPts val="400"/>
              </a:spcBef>
            </a:pPr>
            <a:r>
              <a:rPr lang="en-US" sz="1400" dirty="0">
                <a:solidFill>
                  <a:schemeClr val="bg1"/>
                </a:solidFill>
              </a:rPr>
              <a:t>5 Key Lessons From the 2024 Study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15A2F2-432F-690A-D763-06C46DCC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846" y="4932213"/>
            <a:ext cx="20574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597940-A451-10E9-7C09-15FDD0D93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4348" y="2491112"/>
            <a:ext cx="580425" cy="580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CC279E-AD73-48B5-FB48-3CC8AC642127}"/>
              </a:ext>
            </a:extLst>
          </p:cNvPr>
          <p:cNvSpPr txBox="1"/>
          <p:nvPr/>
        </p:nvSpPr>
        <p:spPr>
          <a:xfrm>
            <a:off x="550584" y="1656108"/>
            <a:ext cx="634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DE8EF-EE77-C1BF-4A77-1B2E44CF1F8C}"/>
              </a:ext>
            </a:extLst>
          </p:cNvPr>
          <p:cNvSpPr txBox="1"/>
          <p:nvPr/>
        </p:nvSpPr>
        <p:spPr>
          <a:xfrm>
            <a:off x="550584" y="2169292"/>
            <a:ext cx="634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BA724-5C59-96A4-767F-93DE2C76BB53}"/>
              </a:ext>
            </a:extLst>
          </p:cNvPr>
          <p:cNvSpPr txBox="1"/>
          <p:nvPr/>
        </p:nvSpPr>
        <p:spPr>
          <a:xfrm>
            <a:off x="550584" y="2645154"/>
            <a:ext cx="634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73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EC8E-6621-E32E-4C1F-48B5E687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4E86F64F-2802-AE44-6489-5644E695938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AAE52197-114F-6A9D-75FE-546F99F7D71D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4: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B2E09E6-893D-509E-DF9C-8A07D675EB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45618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Client onboarding is about expectation setting, understanding and communication</a:t>
            </a:r>
          </a:p>
        </p:txBody>
      </p:sp>
      <p:sp>
        <p:nvSpPr>
          <p:cNvPr id="4" name="Google Shape;169;p2">
            <a:extLst>
              <a:ext uri="{FF2B5EF4-FFF2-40B4-BE49-F238E27FC236}">
                <a16:creationId xmlns:a16="http://schemas.microsoft.com/office/drawing/2014/main" id="{5473EAAA-DC0B-6D2B-D173-451B95703E9F}"/>
              </a:ext>
            </a:extLst>
          </p:cNvPr>
          <p:cNvSpPr txBox="1"/>
          <p:nvPr/>
        </p:nvSpPr>
        <p:spPr>
          <a:xfrm>
            <a:off x="6159137" y="4898566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C1E25D-EA57-587D-3D58-D7403F31F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772458"/>
              </p:ext>
            </p:extLst>
          </p:nvPr>
        </p:nvGraphicFramePr>
        <p:xfrm>
          <a:off x="686312" y="1060861"/>
          <a:ext cx="7473369" cy="3817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52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567F-C174-D84C-017C-4D50442E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103E41EC-5359-B3F1-8AA1-86D981C8B4D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4526896B-78FC-178F-28A9-27729A97F752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5: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98DFCE8-7E41-D89E-176B-1C4F169308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7928939" cy="3668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impact of AI is unclear, but the expectations are high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F7972-967B-13E3-6F48-39AAB4BBC9B8}"/>
              </a:ext>
            </a:extLst>
          </p:cNvPr>
          <p:cNvGrpSpPr>
            <a:grpSpLocks noChangeAspect="1"/>
          </p:cNvGrpSpPr>
          <p:nvPr/>
        </p:nvGrpSpPr>
        <p:grpSpPr>
          <a:xfrm>
            <a:off x="1261241" y="1054877"/>
            <a:ext cx="6500457" cy="3698425"/>
            <a:chOff x="-181180" y="51197"/>
            <a:chExt cx="2744628" cy="1561552"/>
          </a:xfrm>
        </p:grpSpPr>
        <p:pic>
          <p:nvPicPr>
            <p:cNvPr id="5" name="Picture 2" descr="How smart is ChatGPT? We examine exam scores in this infographic">
              <a:extLst>
                <a:ext uri="{FF2B5EF4-FFF2-40B4-BE49-F238E27FC236}">
                  <a16:creationId xmlns:a16="http://schemas.microsoft.com/office/drawing/2014/main" id="{F3B17C0A-11DB-601C-0204-4EC20C90CB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t="19510" b="37709"/>
            <a:stretch/>
          </p:blipFill>
          <p:spPr bwMode="auto">
            <a:xfrm>
              <a:off x="-181180" y="51197"/>
              <a:ext cx="2702551" cy="1470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AC4A43-24CA-8589-3E7F-DD48039E853B}"/>
                </a:ext>
              </a:extLst>
            </p:cNvPr>
            <p:cNvSpPr txBox="1"/>
            <p:nvPr/>
          </p:nvSpPr>
          <p:spPr>
            <a:xfrm>
              <a:off x="-14767" y="1522029"/>
              <a:ext cx="2578215" cy="9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/>
                <a:t>SOURCE: https://</a:t>
              </a:r>
              <a:r>
                <a:rPr lang="en-US" sz="800" dirty="0" err="1"/>
                <a:t>www.visualcapitalist.com</a:t>
              </a:r>
              <a:r>
                <a:rPr lang="en-US" sz="800" dirty="0"/>
                <a:t>/how-smart-is-</a:t>
              </a:r>
              <a:r>
                <a:rPr lang="en-US" sz="800" dirty="0" err="1"/>
                <a:t>chatgpt</a:t>
              </a:r>
              <a:r>
                <a:rPr lang="en-US" sz="800" dirty="0"/>
                <a:t>/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E73E1C-9139-4607-EAB9-005B89D282A1}"/>
              </a:ext>
            </a:extLst>
          </p:cNvPr>
          <p:cNvSpPr txBox="1"/>
          <p:nvPr/>
        </p:nvSpPr>
        <p:spPr>
          <a:xfrm>
            <a:off x="0" y="2263973"/>
            <a:ext cx="11387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6B5BB"/>
                </a:solidFill>
              </a:rPr>
              <a:t>GPT-3.5</a:t>
            </a:r>
          </a:p>
          <a:p>
            <a:pPr algn="ctr"/>
            <a:r>
              <a:rPr lang="en-US" sz="1400" dirty="0">
                <a:solidFill>
                  <a:srgbClr val="36B5BB"/>
                </a:solidFill>
              </a:rPr>
              <a:t>NOV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F6A15-74B8-39E7-72C7-346333174130}"/>
              </a:ext>
            </a:extLst>
          </p:cNvPr>
          <p:cNvSpPr txBox="1"/>
          <p:nvPr/>
        </p:nvSpPr>
        <p:spPr>
          <a:xfrm>
            <a:off x="7941393" y="2263973"/>
            <a:ext cx="11387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6F2"/>
                </a:solidFill>
              </a:rPr>
              <a:t>GPT-4.0</a:t>
            </a:r>
          </a:p>
          <a:p>
            <a:pPr algn="ctr"/>
            <a:r>
              <a:rPr lang="en-US" sz="1400" dirty="0">
                <a:solidFill>
                  <a:srgbClr val="0046F2"/>
                </a:solidFill>
              </a:rPr>
              <a:t>MAR 2023</a:t>
            </a:r>
          </a:p>
        </p:txBody>
      </p:sp>
    </p:spTree>
    <p:extLst>
      <p:ext uri="{BB962C8B-B14F-4D97-AF65-F5344CB8AC3E}">
        <p14:creationId xmlns:p14="http://schemas.microsoft.com/office/powerpoint/2010/main" val="2402858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681F6-42D8-368F-3692-68A04178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6A0FA0EA-BE8B-D204-D6A3-763F2213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4626" y="94799"/>
            <a:ext cx="3642387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503C8BC-83EF-BB0D-3BD8-6444029EA08D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7928939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Lesson 5: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F2A14A8-C73F-30B5-B6B9-7DD39254C9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7928939" cy="3668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impact of AI is unclear, but the expectations are high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B58675-8003-AB70-E625-E3A407A49230}"/>
              </a:ext>
            </a:extLst>
          </p:cNvPr>
          <p:cNvGrpSpPr/>
          <p:nvPr/>
        </p:nvGrpSpPr>
        <p:grpSpPr>
          <a:xfrm>
            <a:off x="246529" y="1156674"/>
            <a:ext cx="8850597" cy="1266671"/>
            <a:chOff x="246529" y="1156674"/>
            <a:chExt cx="8850597" cy="1266671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9054D561-985C-C8ED-5BB3-90FE1C47DA5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6483207"/>
                </p:ext>
              </p:extLst>
            </p:nvPr>
          </p:nvGraphicFramePr>
          <p:xfrm>
            <a:off x="246529" y="1361565"/>
            <a:ext cx="8650941" cy="8155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BFAA-100A-67A3-A5A1-142EFEFEC612}"/>
                </a:ext>
              </a:extLst>
            </p:cNvPr>
            <p:cNvSpPr txBox="1"/>
            <p:nvPr/>
          </p:nvSpPr>
          <p:spPr>
            <a:xfrm>
              <a:off x="1778862" y="1156674"/>
              <a:ext cx="6003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Organization’s current level of AI adoption for internal finance needs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A08332-E6C2-B41F-1BE3-5834D9A1BCFD}"/>
                </a:ext>
              </a:extLst>
            </p:cNvPr>
            <p:cNvSpPr txBox="1"/>
            <p:nvPr/>
          </p:nvSpPr>
          <p:spPr>
            <a:xfrm>
              <a:off x="570434" y="1930902"/>
              <a:ext cx="15245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Not</a:t>
              </a:r>
            </a:p>
            <a:p>
              <a:pPr algn="ctr"/>
              <a:r>
                <a:rPr lang="en-US" b="1" dirty="0"/>
                <a:t>Considering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CE6D4C-8BC6-C416-1BBF-21EEC36C4F1E}"/>
                </a:ext>
              </a:extLst>
            </p:cNvPr>
            <p:cNvSpPr txBox="1"/>
            <p:nvPr/>
          </p:nvSpPr>
          <p:spPr>
            <a:xfrm>
              <a:off x="2550013" y="1930902"/>
              <a:ext cx="15245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Exploration</a:t>
              </a:r>
            </a:p>
            <a:p>
              <a:pPr algn="ctr"/>
              <a:r>
                <a:rPr lang="en-US" b="1" dirty="0"/>
                <a:t>Phase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24D24C-AD0A-DD14-A530-0572CFDA6D96}"/>
                </a:ext>
              </a:extLst>
            </p:cNvPr>
            <p:cNvSpPr txBox="1"/>
            <p:nvPr/>
          </p:nvSpPr>
          <p:spPr>
            <a:xfrm>
              <a:off x="4679577" y="1919889"/>
              <a:ext cx="15245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Early</a:t>
              </a:r>
            </a:p>
            <a:p>
              <a:pPr algn="ctr"/>
              <a:r>
                <a:rPr lang="en-US" b="1" dirty="0"/>
                <a:t>Adoption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1F336F-6368-5DD8-74BB-7D70CB618466}"/>
                </a:ext>
              </a:extLst>
            </p:cNvPr>
            <p:cNvSpPr txBox="1"/>
            <p:nvPr/>
          </p:nvSpPr>
          <p:spPr>
            <a:xfrm>
              <a:off x="6452464" y="1930902"/>
              <a:ext cx="15245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Intermediate</a:t>
              </a:r>
            </a:p>
            <a:p>
              <a:pPr algn="ctr"/>
              <a:r>
                <a:rPr lang="en-US" b="1" dirty="0"/>
                <a:t>Adoption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2BBE4D-1498-DD13-6CC1-F30A1351A9CF}"/>
                </a:ext>
              </a:extLst>
            </p:cNvPr>
            <p:cNvSpPr txBox="1"/>
            <p:nvPr/>
          </p:nvSpPr>
          <p:spPr>
            <a:xfrm>
              <a:off x="7572618" y="1930902"/>
              <a:ext cx="15245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Advanced</a:t>
              </a:r>
            </a:p>
            <a:p>
              <a:pPr algn="ctr"/>
              <a:r>
                <a:rPr lang="en-US" b="1" dirty="0"/>
                <a:t>Adoption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0076C3-6740-E802-7FDB-4BD71520F1E6}"/>
              </a:ext>
            </a:extLst>
          </p:cNvPr>
          <p:cNvGrpSpPr/>
          <p:nvPr/>
        </p:nvGrpSpPr>
        <p:grpSpPr>
          <a:xfrm>
            <a:off x="502675" y="2720154"/>
            <a:ext cx="8318474" cy="2376496"/>
            <a:chOff x="502675" y="2720154"/>
            <a:chExt cx="8318474" cy="237649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6675CC-DF3A-033C-EE1A-9DDD2E216026}"/>
                </a:ext>
              </a:extLst>
            </p:cNvPr>
            <p:cNvSpPr txBox="1"/>
            <p:nvPr/>
          </p:nvSpPr>
          <p:spPr>
            <a:xfrm>
              <a:off x="744323" y="2720154"/>
              <a:ext cx="8076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Accounting Firm Clients Expecting AI to ‘Somewhat’ or ‘Significantly’ Improve Each Attribute</a:t>
              </a:r>
            </a:p>
          </p:txBody>
        </p:sp>
        <p:graphicFrame>
          <p:nvGraphicFramePr>
            <p:cNvPr id="30" name="Chart 29">
              <a:extLst>
                <a:ext uri="{FF2B5EF4-FFF2-40B4-BE49-F238E27FC236}">
                  <a16:creationId xmlns:a16="http://schemas.microsoft.com/office/drawing/2014/main" id="{56D323A4-A10E-B122-32EB-EB5D8FFB58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2270875"/>
                </p:ext>
              </p:extLst>
            </p:nvPr>
          </p:nvGraphicFramePr>
          <p:xfrm>
            <a:off x="502675" y="2843355"/>
            <a:ext cx="8138645" cy="22532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29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43FA47-44E5-4BAC-66BA-BA6CDF52A428}"/>
              </a:ext>
            </a:extLst>
          </p:cNvPr>
          <p:cNvSpPr txBox="1"/>
          <p:nvPr/>
        </p:nvSpPr>
        <p:spPr>
          <a:xfrm>
            <a:off x="483380" y="1971585"/>
            <a:ext cx="8177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Q&amp;A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(the spot where I realize all the stuff I forgot to include)</a:t>
            </a:r>
          </a:p>
        </p:txBody>
      </p:sp>
    </p:spTree>
    <p:extLst>
      <p:ext uri="{BB962C8B-B14F-4D97-AF65-F5344CB8AC3E}">
        <p14:creationId xmlns:p14="http://schemas.microsoft.com/office/powerpoint/2010/main" val="344703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31C7-CE88-55EB-133E-15D32F90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42" y="1979070"/>
            <a:ext cx="2653295" cy="120100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of the Top 100 accounting firms work with ClearlyRated</a:t>
            </a:r>
            <a:endParaRPr lang="en-US" dirty="0"/>
          </a:p>
        </p:txBody>
      </p:sp>
      <p:cxnSp>
        <p:nvCxnSpPr>
          <p:cNvPr id="25" name="Google Shape;163;p72">
            <a:extLst>
              <a:ext uri="{FF2B5EF4-FFF2-40B4-BE49-F238E27FC236}">
                <a16:creationId xmlns:a16="http://schemas.microsoft.com/office/drawing/2014/main" id="{F73968FB-A84D-36CD-E351-13E1496E084D}"/>
              </a:ext>
            </a:extLst>
          </p:cNvPr>
          <p:cNvCxnSpPr>
            <a:cxnSpLocks/>
          </p:cNvCxnSpPr>
          <p:nvPr/>
        </p:nvCxnSpPr>
        <p:spPr>
          <a:xfrm>
            <a:off x="318501" y="3295197"/>
            <a:ext cx="2609336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" name="Picture 25" descr="A collection of logos&#10;&#10;Description automatically generated">
            <a:extLst>
              <a:ext uri="{FF2B5EF4-FFF2-40B4-BE49-F238E27FC236}">
                <a16:creationId xmlns:a16="http://schemas.microsoft.com/office/drawing/2014/main" id="{D29A5DCA-FB4F-F58F-BC8E-D3FC8E60A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790" y="466799"/>
            <a:ext cx="5372750" cy="433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on reasons why your camera won't focus - Ideas by Mr Right">
            <a:extLst>
              <a:ext uri="{FF2B5EF4-FFF2-40B4-BE49-F238E27FC236}">
                <a16:creationId xmlns:a16="http://schemas.microsoft.com/office/drawing/2014/main" id="{A64708FD-5DAB-5D28-38A1-237DF053E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5420"/>
          <a:stretch/>
        </p:blipFill>
        <p:spPr bwMode="auto">
          <a:xfrm>
            <a:off x="-797310" y="-224244"/>
            <a:ext cx="9941310" cy="55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</a:pPr>
            <a:r>
              <a:rPr lang="en-US" dirty="0">
                <a:solidFill>
                  <a:schemeClr val="bg1"/>
                </a:solidFill>
              </a:rPr>
              <a:t>ClearlyRated is </a:t>
            </a:r>
            <a:r>
              <a:rPr lang="en-US" i="1" u="sng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bg1"/>
                </a:solidFill>
              </a:rPr>
              <a:t> CX platform for accounting firms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Google Shape;140;p24">
            <a:extLst>
              <a:ext uri="{FF2B5EF4-FFF2-40B4-BE49-F238E27FC236}">
                <a16:creationId xmlns:a16="http://schemas.microsoft.com/office/drawing/2014/main" id="{7D88EADF-33C1-3A73-7F60-611B55F97252}"/>
              </a:ext>
            </a:extLst>
          </p:cNvPr>
          <p:cNvSpPr txBox="1">
            <a:spLocks/>
          </p:cNvSpPr>
          <p:nvPr/>
        </p:nvSpPr>
        <p:spPr>
          <a:xfrm>
            <a:off x="5661166" y="2360095"/>
            <a:ext cx="3651132" cy="7938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4275" tIns="17125" rIns="34275" bIns="17125" rtlCol="0" anchor="ctr" anchorCtr="0">
            <a:noAutofit/>
          </a:bodyPr>
          <a:lstStyle>
            <a:lvl1pPr lvl="0" algn="l" defTabSz="68561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77800" indent="-1778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&gt;$80B in annual revenue protected</a:t>
            </a:r>
          </a:p>
        </p:txBody>
      </p:sp>
      <p:sp>
        <p:nvSpPr>
          <p:cNvPr id="2" name="Google Shape;140;p24">
            <a:extLst>
              <a:ext uri="{FF2B5EF4-FFF2-40B4-BE49-F238E27FC236}">
                <a16:creationId xmlns:a16="http://schemas.microsoft.com/office/drawing/2014/main" id="{B10F946D-5345-9586-CADE-49C3F59BD37A}"/>
              </a:ext>
            </a:extLst>
          </p:cNvPr>
          <p:cNvSpPr txBox="1">
            <a:spLocks/>
          </p:cNvSpPr>
          <p:nvPr/>
        </p:nvSpPr>
        <p:spPr>
          <a:xfrm>
            <a:off x="5162803" y="666483"/>
            <a:ext cx="3817324" cy="4241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4275" tIns="17125" rIns="34275" bIns="17125" rtlCol="0" anchor="ctr" anchorCtr="0">
            <a:noAutofit/>
          </a:bodyPr>
          <a:lstStyle>
            <a:lvl1pPr lvl="0" algn="l" defTabSz="68561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77800" indent="-1778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89% of customers rate us a 9 or 10</a:t>
            </a:r>
          </a:p>
        </p:txBody>
      </p:sp>
      <p:sp>
        <p:nvSpPr>
          <p:cNvPr id="4" name="Google Shape;140;p24">
            <a:extLst>
              <a:ext uri="{FF2B5EF4-FFF2-40B4-BE49-F238E27FC236}">
                <a16:creationId xmlns:a16="http://schemas.microsoft.com/office/drawing/2014/main" id="{8CE38902-52D6-9F5F-8A83-89106FED74EF}"/>
              </a:ext>
            </a:extLst>
          </p:cNvPr>
          <p:cNvSpPr txBox="1">
            <a:spLocks/>
          </p:cNvSpPr>
          <p:nvPr/>
        </p:nvSpPr>
        <p:spPr>
          <a:xfrm>
            <a:off x="5553056" y="1078259"/>
            <a:ext cx="3817324" cy="4241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4275" tIns="17125" rIns="34275" bIns="17125" rtlCol="0" anchor="ctr" anchorCtr="0">
            <a:noAutofit/>
          </a:bodyPr>
          <a:lstStyle>
            <a:lvl1pPr lvl="0" algn="l" defTabSz="68561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77800" indent="-1778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96% say we help them differentiate</a:t>
            </a:r>
          </a:p>
        </p:txBody>
      </p:sp>
      <p:sp>
        <p:nvSpPr>
          <p:cNvPr id="5" name="Google Shape;140;p24">
            <a:extLst>
              <a:ext uri="{FF2B5EF4-FFF2-40B4-BE49-F238E27FC236}">
                <a16:creationId xmlns:a16="http://schemas.microsoft.com/office/drawing/2014/main" id="{F8E8D027-07A1-1ABB-53BE-AFE56DFE1575}"/>
              </a:ext>
            </a:extLst>
          </p:cNvPr>
          <p:cNvSpPr txBox="1">
            <a:spLocks/>
          </p:cNvSpPr>
          <p:nvPr/>
        </p:nvSpPr>
        <p:spPr>
          <a:xfrm>
            <a:off x="5761017" y="1565386"/>
            <a:ext cx="3188677" cy="4241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4275" tIns="17125" rIns="34275" bIns="17125" rtlCol="0" anchor="ctr" anchorCtr="0">
            <a:noAutofit/>
          </a:bodyPr>
          <a:lstStyle>
            <a:lvl1pPr lvl="0" algn="l" defTabSz="68561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77800" indent="-1778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97% report a positive ROI</a:t>
            </a:r>
          </a:p>
        </p:txBody>
      </p:sp>
      <p:sp>
        <p:nvSpPr>
          <p:cNvPr id="6" name="Google Shape;140;p24">
            <a:extLst>
              <a:ext uri="{FF2B5EF4-FFF2-40B4-BE49-F238E27FC236}">
                <a16:creationId xmlns:a16="http://schemas.microsoft.com/office/drawing/2014/main" id="{5A25D4F1-217A-1F2D-C0B7-D12830320651}"/>
              </a:ext>
            </a:extLst>
          </p:cNvPr>
          <p:cNvSpPr txBox="1">
            <a:spLocks/>
          </p:cNvSpPr>
          <p:nvPr/>
        </p:nvSpPr>
        <p:spPr>
          <a:xfrm>
            <a:off x="5822598" y="2052513"/>
            <a:ext cx="3321402" cy="4241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4275" tIns="17125" rIns="34275" bIns="17125" rtlCol="0" anchor="ctr" anchorCtr="0">
            <a:noAutofit/>
          </a:bodyPr>
          <a:lstStyle>
            <a:lvl1pPr lvl="0" algn="l" defTabSz="68561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77800" indent="-1778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Power CX for 350+ professional service firms</a:t>
            </a:r>
          </a:p>
        </p:txBody>
      </p:sp>
    </p:spTree>
    <p:extLst>
      <p:ext uri="{BB962C8B-B14F-4D97-AF65-F5344CB8AC3E}">
        <p14:creationId xmlns:p14="http://schemas.microsoft.com/office/powerpoint/2010/main" val="9738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92E4E-CCDB-C54E-EB98-48B6984E2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05" r="9163"/>
          <a:stretch/>
        </p:blipFill>
        <p:spPr>
          <a:xfrm>
            <a:off x="5303521" y="825401"/>
            <a:ext cx="3840480" cy="4109987"/>
          </a:xfrm>
          <a:prstGeom prst="rect">
            <a:avLst/>
          </a:prstGeom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628650" y="178603"/>
            <a:ext cx="5879154" cy="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A3"/>
              </a:buClr>
              <a:buSzPts val="1800"/>
              <a:buNone/>
            </a:pPr>
            <a:r>
              <a:rPr lang="en-US" sz="2400" dirty="0"/>
              <a:t>Thank you to our U.S. research sponsor!</a:t>
            </a:r>
            <a:endParaRPr dirty="0"/>
          </a:p>
        </p:txBody>
      </p:sp>
      <p:pic>
        <p:nvPicPr>
          <p:cNvPr id="1026" name="Picture 2" descr="AAM Logo">
            <a:extLst>
              <a:ext uri="{FF2B5EF4-FFF2-40B4-BE49-F238E27FC236}">
                <a16:creationId xmlns:a16="http://schemas.microsoft.com/office/drawing/2014/main" id="{07C3A24A-D7B7-DF9B-6E49-58A097B4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58" y="2022583"/>
            <a:ext cx="3431242" cy="17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31C7-CE88-55EB-133E-15D32F90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Promoter Score®</a:t>
            </a:r>
            <a:endParaRPr lang="en-US" dirty="0"/>
          </a:p>
        </p:txBody>
      </p:sp>
      <p:cxnSp>
        <p:nvCxnSpPr>
          <p:cNvPr id="25" name="Google Shape;163;p72">
            <a:extLst>
              <a:ext uri="{FF2B5EF4-FFF2-40B4-BE49-F238E27FC236}">
                <a16:creationId xmlns:a16="http://schemas.microsoft.com/office/drawing/2014/main" id="{F73968FB-A84D-36CD-E351-13E1496E084D}"/>
              </a:ext>
            </a:extLst>
          </p:cNvPr>
          <p:cNvCxnSpPr>
            <a:cxnSpLocks/>
          </p:cNvCxnSpPr>
          <p:nvPr/>
        </p:nvCxnSpPr>
        <p:spPr>
          <a:xfrm>
            <a:off x="318501" y="3295197"/>
            <a:ext cx="2609336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A screenshot of a survey&#10;&#10;Description automatically generated">
            <a:extLst>
              <a:ext uri="{FF2B5EF4-FFF2-40B4-BE49-F238E27FC236}">
                <a16:creationId xmlns:a16="http://schemas.microsoft.com/office/drawing/2014/main" id="{569277D8-DA13-E9ED-9A7B-04CD92F6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74" r="8306"/>
          <a:stretch/>
        </p:blipFill>
        <p:spPr>
          <a:xfrm>
            <a:off x="3259318" y="286445"/>
            <a:ext cx="5840614" cy="4227124"/>
          </a:xfrm>
          <a:prstGeom prst="rect">
            <a:avLst/>
          </a:prstGeom>
        </p:spPr>
      </p:pic>
      <p:sp>
        <p:nvSpPr>
          <p:cNvPr id="5" name="Google Shape;272;p7">
            <a:extLst>
              <a:ext uri="{FF2B5EF4-FFF2-40B4-BE49-F238E27FC236}">
                <a16:creationId xmlns:a16="http://schemas.microsoft.com/office/drawing/2014/main" id="{5FF7BCE2-EC4E-A076-E106-2E896678999D}"/>
              </a:ext>
            </a:extLst>
          </p:cNvPr>
          <p:cNvSpPr txBox="1"/>
          <p:nvPr/>
        </p:nvSpPr>
        <p:spPr>
          <a:xfrm>
            <a:off x="3691643" y="4736492"/>
            <a:ext cx="4738016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"Net Promoter, Net Promoter System, Net Promoter Score, NPS and the NPS-related emoticons are registered trademarks of </a:t>
            </a:r>
            <a:r>
              <a:rPr lang="en-US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Bain &amp; Company, Inc.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Fred Reichheld and </a:t>
            </a:r>
            <a:r>
              <a:rPr lang="en-US" sz="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Satmetrix</a:t>
            </a:r>
            <a:r>
              <a:rPr lang="en-US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Systems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Inc."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867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9B144-0EFF-C151-F15A-D1E254F87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1DFAB-5B05-1E25-0353-7B5125DB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the Research</a:t>
            </a:r>
            <a:endParaRPr lang="en-US" dirty="0"/>
          </a:p>
        </p:txBody>
      </p:sp>
      <p:cxnSp>
        <p:nvCxnSpPr>
          <p:cNvPr id="25" name="Google Shape;163;p72">
            <a:extLst>
              <a:ext uri="{FF2B5EF4-FFF2-40B4-BE49-F238E27FC236}">
                <a16:creationId xmlns:a16="http://schemas.microsoft.com/office/drawing/2014/main" id="{7CB3077E-F004-7929-092E-7741A4A930D5}"/>
              </a:ext>
            </a:extLst>
          </p:cNvPr>
          <p:cNvCxnSpPr>
            <a:cxnSpLocks/>
          </p:cNvCxnSpPr>
          <p:nvPr/>
        </p:nvCxnSpPr>
        <p:spPr>
          <a:xfrm>
            <a:off x="318501" y="3295197"/>
            <a:ext cx="2609336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98" name="Picture 2" descr="170+ Sneak Peak Stock Photos, Pictures &amp; Royalty-Free Images - iStock |  High five, Reveal, Peaking">
            <a:extLst>
              <a:ext uri="{FF2B5EF4-FFF2-40B4-BE49-F238E27FC236}">
                <a16:creationId xmlns:a16="http://schemas.microsoft.com/office/drawing/2014/main" id="{D8D6B573-6C5D-51AC-55F4-1298E4F6B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19350"/>
          <a:stretch/>
        </p:blipFill>
        <p:spPr bwMode="auto">
          <a:xfrm>
            <a:off x="3909340" y="3032752"/>
            <a:ext cx="4641397" cy="197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4765FA-0FF5-BAD3-669C-BF9F00A80BC9}"/>
              </a:ext>
            </a:extLst>
          </p:cNvPr>
          <p:cNvSpPr txBox="1"/>
          <p:nvPr/>
        </p:nvSpPr>
        <p:spPr>
          <a:xfrm>
            <a:off x="3316078" y="738576"/>
            <a:ext cx="582792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dirty="0"/>
              <a:t>Total of 497 responses corporate decision-makers involved with their accounting firm choices or the day-to-day engagement with their firm.</a:t>
            </a:r>
          </a:p>
          <a:p>
            <a:pPr marL="685726" lvl="1" indent="-342900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dirty="0"/>
              <a:t>United States (n=157)</a:t>
            </a:r>
          </a:p>
          <a:p>
            <a:pPr marL="685726" lvl="1" indent="-342900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dirty="0"/>
              <a:t>Canada (n=116)</a:t>
            </a:r>
          </a:p>
          <a:p>
            <a:pPr marL="685726" lvl="1" indent="-342900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dirty="0"/>
              <a:t>United Kingdom (n=113)</a:t>
            </a:r>
          </a:p>
          <a:p>
            <a:pPr marL="685726" lvl="1" indent="-342900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dirty="0"/>
              <a:t>Australia (n=111)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dirty="0"/>
              <a:t>Study fielded between October 23</a:t>
            </a:r>
            <a:r>
              <a:rPr lang="en-US" baseline="30000" dirty="0"/>
              <a:t>rd</a:t>
            </a:r>
            <a:r>
              <a:rPr lang="en-US" dirty="0"/>
              <a:t> and October 27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dirty="0"/>
              <a:t>Sneak Peek available now, with more detailed reporting available in Q1 2025.</a:t>
            </a:r>
          </a:p>
        </p:txBody>
      </p:sp>
    </p:spTree>
    <p:extLst>
      <p:ext uri="{BB962C8B-B14F-4D97-AF65-F5344CB8AC3E}">
        <p14:creationId xmlns:p14="http://schemas.microsoft.com/office/powerpoint/2010/main" val="11242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18D4E30A-6285-7472-1C4F-BEB27499A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63614EA9-D606-48B2-AFD3-57ECD0DBEB82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5F31B45-98B4-372D-8419-8136C997EC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Accounting client NPS dropped slightly in 2024 after multiple year rise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51B08CDE-8BC5-9C48-F48A-B1981396CFFE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098A8F8-1DE4-BA64-BABD-21BFE4B96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6181"/>
              </p:ext>
            </p:extLst>
          </p:nvPr>
        </p:nvGraphicFramePr>
        <p:xfrm>
          <a:off x="50162" y="940309"/>
          <a:ext cx="6883201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80BD826-39A3-E2DD-0991-BF4CE84B6BFA}"/>
              </a:ext>
            </a:extLst>
          </p:cNvPr>
          <p:cNvSpPr/>
          <p:nvPr/>
        </p:nvSpPr>
        <p:spPr>
          <a:xfrm rot="16200000">
            <a:off x="3595527" y="2369621"/>
            <a:ext cx="2887448" cy="934502"/>
          </a:xfrm>
          <a:prstGeom prst="roundRect">
            <a:avLst/>
          </a:prstGeom>
          <a:solidFill>
            <a:srgbClr val="8B8B8B">
              <a:alpha val="175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PANDEMIC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IMPROVEMENT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95B15-9529-D027-5BB9-B8132218720D}"/>
              </a:ext>
            </a:extLst>
          </p:cNvPr>
          <p:cNvGrpSpPr/>
          <p:nvPr/>
        </p:nvGrpSpPr>
        <p:grpSpPr>
          <a:xfrm>
            <a:off x="8088512" y="1508375"/>
            <a:ext cx="941832" cy="881367"/>
            <a:chOff x="8088512" y="1508375"/>
            <a:chExt cx="941832" cy="881367"/>
          </a:xfrm>
        </p:grpSpPr>
        <p:pic>
          <p:nvPicPr>
            <p:cNvPr id="1028" name="Picture 4" descr="Flag of Canada - Wikipedia">
              <a:extLst>
                <a:ext uri="{FF2B5EF4-FFF2-40B4-BE49-F238E27FC236}">
                  <a16:creationId xmlns:a16="http://schemas.microsoft.com/office/drawing/2014/main" id="{750252A5-F884-4D74-F529-7DA028DFF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512" y="1508375"/>
              <a:ext cx="941832" cy="47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A28B69-8E4E-1D0C-E9A7-89A0AD6D8AAE}"/>
                </a:ext>
              </a:extLst>
            </p:cNvPr>
            <p:cNvSpPr txBox="1"/>
            <p:nvPr/>
          </p:nvSpPr>
          <p:spPr>
            <a:xfrm>
              <a:off x="8353282" y="2051188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29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886E9-70A7-FBD1-9589-0B4A758E792A}"/>
              </a:ext>
            </a:extLst>
          </p:cNvPr>
          <p:cNvGrpSpPr/>
          <p:nvPr/>
        </p:nvGrpSpPr>
        <p:grpSpPr>
          <a:xfrm>
            <a:off x="7036587" y="3091509"/>
            <a:ext cx="941832" cy="809470"/>
            <a:chOff x="7036587" y="3091509"/>
            <a:chExt cx="941832" cy="8094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92CB9F-89E3-D478-4296-E0F66BAE4CD7}"/>
                </a:ext>
              </a:extLst>
            </p:cNvPr>
            <p:cNvSpPr txBox="1"/>
            <p:nvPr/>
          </p:nvSpPr>
          <p:spPr>
            <a:xfrm>
              <a:off x="7301357" y="3562425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44</a:t>
              </a:r>
            </a:p>
          </p:txBody>
        </p:sp>
        <p:pic>
          <p:nvPicPr>
            <p:cNvPr id="1030" name="Picture 6" descr="Union Jack - Wikipedia">
              <a:extLst>
                <a:ext uri="{FF2B5EF4-FFF2-40B4-BE49-F238E27FC236}">
                  <a16:creationId xmlns:a16="http://schemas.microsoft.com/office/drawing/2014/main" id="{FD0FA7F3-7E33-275C-08E7-C9407C86B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587" y="3091509"/>
              <a:ext cx="941832" cy="47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8C1A7-2700-5F78-09C0-3346E54871C5}"/>
              </a:ext>
            </a:extLst>
          </p:cNvPr>
          <p:cNvGrpSpPr/>
          <p:nvPr/>
        </p:nvGrpSpPr>
        <p:grpSpPr>
          <a:xfrm>
            <a:off x="7036587" y="1483194"/>
            <a:ext cx="941832" cy="906548"/>
            <a:chOff x="7036587" y="1483194"/>
            <a:chExt cx="941832" cy="9065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CD0108-6A05-289A-9C90-3C89CE7A94B3}"/>
                </a:ext>
              </a:extLst>
            </p:cNvPr>
            <p:cNvSpPr txBox="1"/>
            <p:nvPr/>
          </p:nvSpPr>
          <p:spPr>
            <a:xfrm>
              <a:off x="7301357" y="2051188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38</a:t>
              </a:r>
            </a:p>
          </p:txBody>
        </p:sp>
        <p:pic>
          <p:nvPicPr>
            <p:cNvPr id="1032" name="Picture 8" descr="Flag of the United States - Wikipedia">
              <a:extLst>
                <a:ext uri="{FF2B5EF4-FFF2-40B4-BE49-F238E27FC236}">
                  <a16:creationId xmlns:a16="http://schemas.microsoft.com/office/drawing/2014/main" id="{A5E591D5-267E-98BA-E3B5-1A4BB3FFB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587" y="1483194"/>
              <a:ext cx="941832" cy="4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AC5C52-6E30-7556-922F-7E34ED080D94}"/>
              </a:ext>
            </a:extLst>
          </p:cNvPr>
          <p:cNvGrpSpPr/>
          <p:nvPr/>
        </p:nvGrpSpPr>
        <p:grpSpPr>
          <a:xfrm>
            <a:off x="8088512" y="3091509"/>
            <a:ext cx="941832" cy="809470"/>
            <a:chOff x="8088512" y="3091509"/>
            <a:chExt cx="941832" cy="8094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F6FF68-1A85-9EB4-1EC5-C52A510816CE}"/>
                </a:ext>
              </a:extLst>
            </p:cNvPr>
            <p:cNvSpPr txBox="1"/>
            <p:nvPr/>
          </p:nvSpPr>
          <p:spPr>
            <a:xfrm>
              <a:off x="8353282" y="3562425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37</a:t>
              </a:r>
            </a:p>
          </p:txBody>
        </p:sp>
        <p:pic>
          <p:nvPicPr>
            <p:cNvPr id="1034" name="Picture 10" descr="Flag of Australia - Wikipedia">
              <a:extLst>
                <a:ext uri="{FF2B5EF4-FFF2-40B4-BE49-F238E27FC236}">
                  <a16:creationId xmlns:a16="http://schemas.microsoft.com/office/drawing/2014/main" id="{BD38D15A-78AB-F917-7CDA-7B64FF87A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512" y="3091509"/>
              <a:ext cx="941832" cy="47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2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BC1B-3413-3B5E-F990-72A69A80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rectangle with black border&#10;&#10;Description automatically generated">
            <a:extLst>
              <a:ext uri="{FF2B5EF4-FFF2-40B4-BE49-F238E27FC236}">
                <a16:creationId xmlns:a16="http://schemas.microsoft.com/office/drawing/2014/main" id="{75526D02-2B81-FE95-E89A-E39B45DF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" y="94799"/>
            <a:ext cx="5635232" cy="4572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DCE7F46-520A-9B49-63CF-FD4B8A27F71D}"/>
              </a:ext>
            </a:extLst>
          </p:cNvPr>
          <p:cNvSpPr txBox="1">
            <a:spLocks/>
          </p:cNvSpPr>
          <p:nvPr/>
        </p:nvSpPr>
        <p:spPr>
          <a:xfrm>
            <a:off x="308217" y="0"/>
            <a:ext cx="8079250" cy="646798"/>
          </a:xfrm>
          <a:prstGeom prst="rect">
            <a:avLst/>
          </a:prstGeom>
        </p:spPr>
        <p:txBody>
          <a:bodyPr vert="horz" lIns="34281" tIns="17140" rIns="34281" bIns="17140" rtlCol="0" anchor="ctr">
            <a:normAutofit/>
          </a:bodyPr>
          <a:lstStyle>
            <a:lvl1pPr algn="l" defTabSz="6856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6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State of CX (Client Experience)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0605C75-AC79-B4AB-F134-9AEF6E1A13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528" y="604675"/>
            <a:ext cx="8685472" cy="27384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Many firms deliver service at world class levels, yet variance is increasing</a:t>
            </a:r>
          </a:p>
        </p:txBody>
      </p:sp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CD5E57FA-EA8A-EC9A-EEB9-8C1A6AE0EC9C}"/>
              </a:ext>
            </a:extLst>
          </p:cNvPr>
          <p:cNvSpPr txBox="1"/>
          <p:nvPr/>
        </p:nvSpPr>
        <p:spPr>
          <a:xfrm>
            <a:off x="6159137" y="4842580"/>
            <a:ext cx="26336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SOURCE: ClearlyRated</a:t>
            </a:r>
            <a:endParaRPr sz="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6EB6BBC-BCD5-798B-FE81-7CC3F5A1B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372870"/>
              </p:ext>
            </p:extLst>
          </p:nvPr>
        </p:nvGraphicFramePr>
        <p:xfrm>
          <a:off x="228599" y="878519"/>
          <a:ext cx="8685471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454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Inavero">
      <a:dk1>
        <a:srgbClr val="636363"/>
      </a:dk1>
      <a:lt1>
        <a:srgbClr val="FFFFFF"/>
      </a:lt1>
      <a:dk2>
        <a:srgbClr val="636363"/>
      </a:dk2>
      <a:lt2>
        <a:srgbClr val="FFFFFF"/>
      </a:lt2>
      <a:accent1>
        <a:srgbClr val="67943F"/>
      </a:accent1>
      <a:accent2>
        <a:srgbClr val="0096A3"/>
      </a:accent2>
      <a:accent3>
        <a:srgbClr val="9DCB3B"/>
      </a:accent3>
      <a:accent4>
        <a:srgbClr val="0095A2"/>
      </a:accent4>
      <a:accent5>
        <a:srgbClr val="F79020"/>
      </a:accent5>
      <a:accent6>
        <a:srgbClr val="AE5226"/>
      </a:accent6>
      <a:hlink>
        <a:srgbClr val="F79020"/>
      </a:hlink>
      <a:folHlink>
        <a:srgbClr val="AE522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54939</TotalTime>
  <Words>1016</Words>
  <Application>Microsoft Macintosh PowerPoint</Application>
  <PresentationFormat>On-screen Show (16:9)</PresentationFormat>
  <Paragraphs>222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Indie Flower</vt:lpstr>
      <vt:lpstr>Lato Light</vt:lpstr>
      <vt:lpstr>Open Sans</vt:lpstr>
      <vt:lpstr>Office Theme</vt:lpstr>
      <vt:lpstr>PowerPoint Presentation</vt:lpstr>
      <vt:lpstr>Agenda</vt:lpstr>
      <vt:lpstr>24 of the Top 100 accounting firms work with ClearlyRated</vt:lpstr>
      <vt:lpstr>ClearlyRated is the CX platform for accounting firms</vt:lpstr>
      <vt:lpstr>Thank you to our U.S. research sponsor!</vt:lpstr>
      <vt:lpstr>Net Promoter Score®</vt:lpstr>
      <vt:lpstr>About the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 Twelve</dc:creator>
  <cp:keywords/>
  <dc:description/>
  <cp:lastModifiedBy>Eric Gregg</cp:lastModifiedBy>
  <cp:revision>370</cp:revision>
  <dcterms:created xsi:type="dcterms:W3CDTF">2017-05-16T07:20:16Z</dcterms:created>
  <dcterms:modified xsi:type="dcterms:W3CDTF">2024-10-30T19:18:04Z</dcterms:modified>
  <cp:category/>
</cp:coreProperties>
</file>